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gif" ContentType="image/gif"/>
  <Override PartName="/ppt/charts/chart3.xml" ContentType="application/vnd.openxmlformats-officedocument.drawingml.chart+xml"/>
  <Override PartName="/ppt/charts/chart4.xml" ContentType="application/vnd.openxmlformats-officedocument.drawingml.chart+xml"/>
  <Default Extension="xlsx" ContentType="application/vnd.openxmlformats-officedocument.spreadsheetml.sheet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03" r:id="rId2"/>
    <p:sldId id="440" r:id="rId3"/>
    <p:sldId id="441" r:id="rId4"/>
    <p:sldId id="439" r:id="rId5"/>
    <p:sldId id="434" r:id="rId6"/>
    <p:sldId id="405" r:id="rId7"/>
    <p:sldId id="406" r:id="rId8"/>
    <p:sldId id="407" r:id="rId9"/>
    <p:sldId id="432" r:id="rId10"/>
    <p:sldId id="433" r:id="rId11"/>
    <p:sldId id="422" r:id="rId12"/>
    <p:sldId id="415" r:id="rId13"/>
    <p:sldId id="437" r:id="rId14"/>
    <p:sldId id="436" r:id="rId15"/>
    <p:sldId id="435" r:id="rId16"/>
    <p:sldId id="431" r:id="rId17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4FBD9"/>
    <a:srgbClr val="F2EFF5"/>
    <a:srgbClr val="FFFFCC"/>
    <a:srgbClr val="EDF0DE"/>
    <a:srgbClr val="FFFEFB"/>
    <a:srgbClr val="D9D1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0496" autoAdjust="0"/>
    <p:restoredTop sz="86353" autoAdjust="0"/>
  </p:normalViewPr>
  <p:slideViewPr>
    <p:cSldViewPr>
      <p:cViewPr varScale="1">
        <p:scale>
          <a:sx n="71" d="100"/>
          <a:sy n="71" d="100"/>
        </p:scale>
        <p:origin x="-155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2377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Exchange\&#1060;&#1069;&#1054;\&#1040;&#1088;&#1093;&#1080;&#1074;\&#1056;&#1077;&#1077;&#1089;&#1090;&#1088;%20&#1079;&#1072;&#1103;&#1074;&#1086;&#1082;%20&#1080;%20&#1087;&#1086;&#1088;&#1091;&#1095;&#1080;&#1090;&#1077;&#1083;&#1100;&#1089;&#1090;&#1074;%2001.09.201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Exchange\&#1060;&#1069;&#1054;\&#1040;&#1088;&#1093;&#1080;&#1074;\&#1056;&#1077;&#1077;&#1089;&#1090;&#1088;%20&#1079;&#1072;&#1103;&#1074;&#1086;&#1082;%20&#1080;%20&#1087;&#1086;&#1088;&#1091;&#1095;&#1080;&#1090;&#1077;&#1083;&#1100;&#1089;&#1090;&#1074;%2001.09.201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Exchange\&#1060;&#1069;&#1054;\&#1040;&#1088;&#1093;&#1080;&#1074;\&#1056;&#1077;&#1077;&#1089;&#1090;&#1088;%20&#1079;&#1072;&#1103;&#1074;&#1086;&#1082;%20&#1080;%20&#1087;&#1086;&#1088;&#1091;&#1095;&#1080;&#1090;&#1077;&#1083;&#1100;&#1089;&#1090;&#1074;%2001.09.201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Exchange\&#1060;&#1069;&#1054;\_&#1056;&#1045;&#1045;&#1057;&#1058;&#1056;\&#1072;&#1088;&#1093;&#1080;&#1074;\&#1056;&#1045;&#1045;&#1057;&#1058;&#1056;%20&#1079;&#1072;&#1103;&#1074;&#1086;&#1082;%20&#1080;%20&#1087;&#1086;&#1088;&#1091;&#1095;&#1080;&#1090;&#1077;&#1083;&#1100;&#1089;&#1090;&#1074;%2009.12.2011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7.7653317528857332E-2"/>
          <c:y val="6.5198290427677524E-2"/>
          <c:w val="0.90266324236353912"/>
          <c:h val="0.75744902555915417"/>
        </c:manualLayout>
      </c:layout>
      <c:lineChart>
        <c:grouping val="standard"/>
        <c:ser>
          <c:idx val="1"/>
          <c:order val="0"/>
          <c:tx>
            <c:strRef>
              <c:f>'Выдача помесячно'!$B$29</c:f>
              <c:strCache>
                <c:ptCount val="1"/>
                <c:pt idx="0">
                  <c:v>Предоставлено поручительств</c:v>
                </c:pt>
              </c:strCache>
            </c:strRef>
          </c:tx>
          <c:dLbls>
            <c:dLbl>
              <c:idx val="0"/>
              <c:layout>
                <c:manualLayout>
                  <c:x val="1.095168551227666E-17"/>
                  <c:y val="-1.4260249554367221E-2"/>
                </c:manualLayout>
              </c:layout>
              <c:dLblPos val="b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7.1301247771836124E-3"/>
                </c:manualLayout>
              </c:layout>
              <c:dLblPos val="b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b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'Выдача помесячно'!$C$3:$S$3</c:f>
              <c:numCache>
                <c:formatCode>mmm/yy</c:formatCode>
                <c:ptCount val="17"/>
                <c:pt idx="0">
                  <c:v>40269</c:v>
                </c:pt>
                <c:pt idx="1">
                  <c:v>40299</c:v>
                </c:pt>
                <c:pt idx="2">
                  <c:v>40330</c:v>
                </c:pt>
                <c:pt idx="3">
                  <c:v>40360</c:v>
                </c:pt>
                <c:pt idx="4">
                  <c:v>40391</c:v>
                </c:pt>
                <c:pt idx="5">
                  <c:v>40422</c:v>
                </c:pt>
                <c:pt idx="6">
                  <c:v>40452</c:v>
                </c:pt>
                <c:pt idx="7">
                  <c:v>40483</c:v>
                </c:pt>
                <c:pt idx="8">
                  <c:v>40513</c:v>
                </c:pt>
                <c:pt idx="9">
                  <c:v>40544</c:v>
                </c:pt>
                <c:pt idx="10">
                  <c:v>40575</c:v>
                </c:pt>
                <c:pt idx="11">
                  <c:v>40603</c:v>
                </c:pt>
                <c:pt idx="12">
                  <c:v>40634</c:v>
                </c:pt>
                <c:pt idx="13">
                  <c:v>40664</c:v>
                </c:pt>
                <c:pt idx="14">
                  <c:v>40695</c:v>
                </c:pt>
                <c:pt idx="15">
                  <c:v>40725</c:v>
                </c:pt>
                <c:pt idx="16">
                  <c:v>40756</c:v>
                </c:pt>
              </c:numCache>
            </c:numRef>
          </c:cat>
          <c:val>
            <c:numRef>
              <c:f>'Выдача помесячно'!$C$29:$S$29</c:f>
              <c:numCache>
                <c:formatCode>_-* #,##0.0_р_._-;\-* #,##0.0_р_._-;_-* "-"??_р_._-;_-@_-</c:formatCode>
                <c:ptCount val="17"/>
                <c:pt idx="0">
                  <c:v>6.9980000000000002</c:v>
                </c:pt>
                <c:pt idx="1">
                  <c:v>10.1920454</c:v>
                </c:pt>
                <c:pt idx="2">
                  <c:v>32.610045400000004</c:v>
                </c:pt>
                <c:pt idx="3">
                  <c:v>53.911438399999994</c:v>
                </c:pt>
                <c:pt idx="4">
                  <c:v>59.511438399999996</c:v>
                </c:pt>
                <c:pt idx="5">
                  <c:v>72.681989399999978</c:v>
                </c:pt>
                <c:pt idx="6">
                  <c:v>75.467552400000727</c:v>
                </c:pt>
                <c:pt idx="7">
                  <c:v>103.98718339999999</c:v>
                </c:pt>
                <c:pt idx="8">
                  <c:v>150.43205189</c:v>
                </c:pt>
                <c:pt idx="9">
                  <c:v>152.33205189</c:v>
                </c:pt>
                <c:pt idx="10">
                  <c:v>171.66068923999998</c:v>
                </c:pt>
                <c:pt idx="11">
                  <c:v>212.16212785000647</c:v>
                </c:pt>
                <c:pt idx="12">
                  <c:v>231.61596638</c:v>
                </c:pt>
                <c:pt idx="13">
                  <c:v>252.52296638000581</c:v>
                </c:pt>
                <c:pt idx="14">
                  <c:v>256.86296638000078</c:v>
                </c:pt>
                <c:pt idx="15">
                  <c:v>282.00296637999998</c:v>
                </c:pt>
                <c:pt idx="16">
                  <c:v>321.64737287999998</c:v>
                </c:pt>
              </c:numCache>
            </c:numRef>
          </c:val>
        </c:ser>
        <c:ser>
          <c:idx val="2"/>
          <c:order val="1"/>
          <c:tx>
            <c:strRef>
              <c:f>'Выдача помесячно'!$B$42</c:f>
              <c:strCache>
                <c:ptCount val="1"/>
                <c:pt idx="0">
                  <c:v>Предоставлено кредитных ресурсов под поручительство Фонда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'Выдача помесячно'!$C$3:$S$3</c:f>
              <c:numCache>
                <c:formatCode>mmm/yy</c:formatCode>
                <c:ptCount val="17"/>
                <c:pt idx="0">
                  <c:v>40269</c:v>
                </c:pt>
                <c:pt idx="1">
                  <c:v>40299</c:v>
                </c:pt>
                <c:pt idx="2">
                  <c:v>40330</c:v>
                </c:pt>
                <c:pt idx="3">
                  <c:v>40360</c:v>
                </c:pt>
                <c:pt idx="4">
                  <c:v>40391</c:v>
                </c:pt>
                <c:pt idx="5">
                  <c:v>40422</c:v>
                </c:pt>
                <c:pt idx="6">
                  <c:v>40452</c:v>
                </c:pt>
                <c:pt idx="7">
                  <c:v>40483</c:v>
                </c:pt>
                <c:pt idx="8">
                  <c:v>40513</c:v>
                </c:pt>
                <c:pt idx="9">
                  <c:v>40544</c:v>
                </c:pt>
                <c:pt idx="10">
                  <c:v>40575</c:v>
                </c:pt>
                <c:pt idx="11">
                  <c:v>40603</c:v>
                </c:pt>
                <c:pt idx="12">
                  <c:v>40634</c:v>
                </c:pt>
                <c:pt idx="13">
                  <c:v>40664</c:v>
                </c:pt>
                <c:pt idx="14">
                  <c:v>40695</c:v>
                </c:pt>
                <c:pt idx="15">
                  <c:v>40725</c:v>
                </c:pt>
                <c:pt idx="16">
                  <c:v>40756</c:v>
                </c:pt>
              </c:numCache>
            </c:numRef>
          </c:cat>
          <c:val>
            <c:numRef>
              <c:f>'Выдача помесячно'!$C$42:$S$42</c:f>
              <c:numCache>
                <c:formatCode>_-* #,##0.0_р_._-;\-* #,##0.0_р_._-;_-* "-"??_р_._-;_-@_-</c:formatCode>
                <c:ptCount val="17"/>
                <c:pt idx="0">
                  <c:v>10.6</c:v>
                </c:pt>
                <c:pt idx="1">
                  <c:v>17.100000000000001</c:v>
                </c:pt>
                <c:pt idx="2">
                  <c:v>67.2</c:v>
                </c:pt>
                <c:pt idx="3">
                  <c:v>113.7</c:v>
                </c:pt>
                <c:pt idx="4">
                  <c:v>127.7</c:v>
                </c:pt>
                <c:pt idx="5">
                  <c:v>152.65</c:v>
                </c:pt>
                <c:pt idx="6">
                  <c:v>158.15</c:v>
                </c:pt>
                <c:pt idx="7">
                  <c:v>225.93725664000004</c:v>
                </c:pt>
                <c:pt idx="8">
                  <c:v>321.19725664000003</c:v>
                </c:pt>
                <c:pt idx="9">
                  <c:v>327.09725663999996</c:v>
                </c:pt>
                <c:pt idx="10">
                  <c:v>364.93725763999993</c:v>
                </c:pt>
                <c:pt idx="11">
                  <c:v>452.33725763999996</c:v>
                </c:pt>
                <c:pt idx="12">
                  <c:v>497.38725763999997</c:v>
                </c:pt>
                <c:pt idx="13">
                  <c:v>550.67725763999999</c:v>
                </c:pt>
                <c:pt idx="14">
                  <c:v>561.57725763999997</c:v>
                </c:pt>
                <c:pt idx="15">
                  <c:v>621.82925763999947</c:v>
                </c:pt>
                <c:pt idx="16">
                  <c:v>704.94525763999798</c:v>
                </c:pt>
              </c:numCache>
            </c:numRef>
          </c:val>
        </c:ser>
        <c:dLbls/>
        <c:marker val="1"/>
        <c:axId val="50039040"/>
        <c:axId val="50421760"/>
      </c:lineChart>
      <c:dateAx>
        <c:axId val="50039040"/>
        <c:scaling>
          <c:orientation val="minMax"/>
        </c:scaling>
        <c:axPos val="b"/>
        <c:numFmt formatCode="mmm/yy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50421760"/>
        <c:crosses val="autoZero"/>
        <c:auto val="1"/>
        <c:lblOffset val="100"/>
        <c:baseTimeUnit val="months"/>
      </c:dateAx>
      <c:valAx>
        <c:axId val="50421760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ru-RU"/>
                  <a:t>млн.руб.</a:t>
                </a:r>
              </a:p>
            </c:rich>
          </c:tx>
          <c:layout>
            <c:manualLayout>
              <c:xMode val="edge"/>
              <c:yMode val="edge"/>
              <c:x val="1.9115890083632351E-2"/>
              <c:y val="9.9091202723094098E-3"/>
            </c:manualLayout>
          </c:layout>
        </c:title>
        <c:numFmt formatCode="_-* #,##0.0_р_._-;\-* #,##0.0_р_._-;_-* &quot;-&quot;??_р_._-;_-@_-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500390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92301479664142161"/>
          <c:w val="0.9999570949380906"/>
          <c:h val="7.6985203358578599E-2"/>
        </c:manualLayout>
      </c:layout>
      <c:spPr>
        <a:solidFill>
          <a:schemeClr val="accent1">
            <a:lumMod val="20000"/>
            <a:lumOff val="80000"/>
          </a:schemeClr>
        </a:solidFill>
      </c:spPr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7.7653317528857332E-2"/>
          <c:y val="6.5198290427677524E-2"/>
          <c:w val="0.90266324236353912"/>
          <c:h val="0.75744902555915417"/>
        </c:manualLayout>
      </c:layout>
      <c:lineChart>
        <c:grouping val="standard"/>
        <c:ser>
          <c:idx val="1"/>
          <c:order val="0"/>
          <c:tx>
            <c:strRef>
              <c:f>'Выдача помесячно'!$B$29</c:f>
              <c:strCache>
                <c:ptCount val="1"/>
                <c:pt idx="0">
                  <c:v>Предоставлено поручительств</c:v>
                </c:pt>
              </c:strCache>
            </c:strRef>
          </c:tx>
          <c:dLbls>
            <c:dLbl>
              <c:idx val="0"/>
              <c:layout>
                <c:manualLayout>
                  <c:x val="1.095168551227666E-17"/>
                  <c:y val="-1.4260249554367221E-2"/>
                </c:manualLayout>
              </c:layout>
              <c:dLblPos val="b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7.1301247771836124E-3"/>
                </c:manualLayout>
              </c:layout>
              <c:dLblPos val="b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b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'Выдача помесячно'!$C$3:$S$3</c:f>
              <c:numCache>
                <c:formatCode>mmm/yy</c:formatCode>
                <c:ptCount val="17"/>
                <c:pt idx="0">
                  <c:v>40269</c:v>
                </c:pt>
                <c:pt idx="1">
                  <c:v>40299</c:v>
                </c:pt>
                <c:pt idx="2">
                  <c:v>40330</c:v>
                </c:pt>
                <c:pt idx="3">
                  <c:v>40360</c:v>
                </c:pt>
                <c:pt idx="4">
                  <c:v>40391</c:v>
                </c:pt>
                <c:pt idx="5">
                  <c:v>40422</c:v>
                </c:pt>
                <c:pt idx="6">
                  <c:v>40452</c:v>
                </c:pt>
                <c:pt idx="7">
                  <c:v>40483</c:v>
                </c:pt>
                <c:pt idx="8">
                  <c:v>40513</c:v>
                </c:pt>
                <c:pt idx="9">
                  <c:v>40544</c:v>
                </c:pt>
                <c:pt idx="10">
                  <c:v>40575</c:v>
                </c:pt>
                <c:pt idx="11">
                  <c:v>40603</c:v>
                </c:pt>
                <c:pt idx="12">
                  <c:v>40634</c:v>
                </c:pt>
                <c:pt idx="13">
                  <c:v>40664</c:v>
                </c:pt>
                <c:pt idx="14">
                  <c:v>40695</c:v>
                </c:pt>
                <c:pt idx="15">
                  <c:v>40725</c:v>
                </c:pt>
                <c:pt idx="16">
                  <c:v>40756</c:v>
                </c:pt>
              </c:numCache>
            </c:numRef>
          </c:cat>
          <c:val>
            <c:numRef>
              <c:f>'Выдача помесячно'!$C$29:$S$29</c:f>
              <c:numCache>
                <c:formatCode>_-* #,##0.0_р_._-;\-* #,##0.0_р_._-;_-* "-"??_р_._-;_-@_-</c:formatCode>
                <c:ptCount val="17"/>
                <c:pt idx="0">
                  <c:v>6.9980000000000002</c:v>
                </c:pt>
                <c:pt idx="1">
                  <c:v>10.1920454</c:v>
                </c:pt>
                <c:pt idx="2">
                  <c:v>32.610045400000004</c:v>
                </c:pt>
                <c:pt idx="3">
                  <c:v>53.911438399999994</c:v>
                </c:pt>
                <c:pt idx="4">
                  <c:v>59.511438399999996</c:v>
                </c:pt>
                <c:pt idx="5">
                  <c:v>72.681989399999978</c:v>
                </c:pt>
                <c:pt idx="6">
                  <c:v>75.467552400000727</c:v>
                </c:pt>
                <c:pt idx="7">
                  <c:v>103.98718339999999</c:v>
                </c:pt>
                <c:pt idx="8">
                  <c:v>150.43205189</c:v>
                </c:pt>
                <c:pt idx="9">
                  <c:v>152.33205189</c:v>
                </c:pt>
                <c:pt idx="10">
                  <c:v>171.66068923999998</c:v>
                </c:pt>
                <c:pt idx="11">
                  <c:v>212.16212785000647</c:v>
                </c:pt>
                <c:pt idx="12">
                  <c:v>231.61596638</c:v>
                </c:pt>
                <c:pt idx="13">
                  <c:v>252.52296638000581</c:v>
                </c:pt>
                <c:pt idx="14">
                  <c:v>256.86296638000078</c:v>
                </c:pt>
                <c:pt idx="15">
                  <c:v>282.00296637999998</c:v>
                </c:pt>
                <c:pt idx="16">
                  <c:v>321.64737287999998</c:v>
                </c:pt>
              </c:numCache>
            </c:numRef>
          </c:val>
        </c:ser>
        <c:ser>
          <c:idx val="2"/>
          <c:order val="1"/>
          <c:tx>
            <c:strRef>
              <c:f>'Выдача помесячно'!$B$42</c:f>
              <c:strCache>
                <c:ptCount val="1"/>
                <c:pt idx="0">
                  <c:v>Предоставлено кредитных ресурсов под поручительство Фонда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'Выдача помесячно'!$C$3:$S$3</c:f>
              <c:numCache>
                <c:formatCode>mmm/yy</c:formatCode>
                <c:ptCount val="17"/>
                <c:pt idx="0">
                  <c:v>40269</c:v>
                </c:pt>
                <c:pt idx="1">
                  <c:v>40299</c:v>
                </c:pt>
                <c:pt idx="2">
                  <c:v>40330</c:v>
                </c:pt>
                <c:pt idx="3">
                  <c:v>40360</c:v>
                </c:pt>
                <c:pt idx="4">
                  <c:v>40391</c:v>
                </c:pt>
                <c:pt idx="5">
                  <c:v>40422</c:v>
                </c:pt>
                <c:pt idx="6">
                  <c:v>40452</c:v>
                </c:pt>
                <c:pt idx="7">
                  <c:v>40483</c:v>
                </c:pt>
                <c:pt idx="8">
                  <c:v>40513</c:v>
                </c:pt>
                <c:pt idx="9">
                  <c:v>40544</c:v>
                </c:pt>
                <c:pt idx="10">
                  <c:v>40575</c:v>
                </c:pt>
                <c:pt idx="11">
                  <c:v>40603</c:v>
                </c:pt>
                <c:pt idx="12">
                  <c:v>40634</c:v>
                </c:pt>
                <c:pt idx="13">
                  <c:v>40664</c:v>
                </c:pt>
                <c:pt idx="14">
                  <c:v>40695</c:v>
                </c:pt>
                <c:pt idx="15">
                  <c:v>40725</c:v>
                </c:pt>
                <c:pt idx="16">
                  <c:v>40756</c:v>
                </c:pt>
              </c:numCache>
            </c:numRef>
          </c:cat>
          <c:val>
            <c:numRef>
              <c:f>'Выдача помесячно'!$C$42:$S$42</c:f>
              <c:numCache>
                <c:formatCode>_-* #,##0.0_р_._-;\-* #,##0.0_р_._-;_-* "-"??_р_._-;_-@_-</c:formatCode>
                <c:ptCount val="17"/>
                <c:pt idx="0">
                  <c:v>10.6</c:v>
                </c:pt>
                <c:pt idx="1">
                  <c:v>17.100000000000001</c:v>
                </c:pt>
                <c:pt idx="2">
                  <c:v>67.2</c:v>
                </c:pt>
                <c:pt idx="3">
                  <c:v>113.7</c:v>
                </c:pt>
                <c:pt idx="4">
                  <c:v>127.7</c:v>
                </c:pt>
                <c:pt idx="5">
                  <c:v>152.65</c:v>
                </c:pt>
                <c:pt idx="6">
                  <c:v>158.15</c:v>
                </c:pt>
                <c:pt idx="7">
                  <c:v>225.93725664000004</c:v>
                </c:pt>
                <c:pt idx="8">
                  <c:v>321.19725664000003</c:v>
                </c:pt>
                <c:pt idx="9">
                  <c:v>327.09725663999996</c:v>
                </c:pt>
                <c:pt idx="10">
                  <c:v>364.93725763999993</c:v>
                </c:pt>
                <c:pt idx="11">
                  <c:v>452.33725763999996</c:v>
                </c:pt>
                <c:pt idx="12">
                  <c:v>497.38725763999997</c:v>
                </c:pt>
                <c:pt idx="13">
                  <c:v>550.67725763999999</c:v>
                </c:pt>
                <c:pt idx="14">
                  <c:v>561.57725763999997</c:v>
                </c:pt>
                <c:pt idx="15">
                  <c:v>621.82925763999947</c:v>
                </c:pt>
                <c:pt idx="16">
                  <c:v>704.94525763999798</c:v>
                </c:pt>
              </c:numCache>
            </c:numRef>
          </c:val>
        </c:ser>
        <c:dLbls/>
        <c:marker val="1"/>
        <c:axId val="68978944"/>
        <c:axId val="68988928"/>
      </c:lineChart>
      <c:dateAx>
        <c:axId val="68978944"/>
        <c:scaling>
          <c:orientation val="minMax"/>
        </c:scaling>
        <c:axPos val="b"/>
        <c:numFmt formatCode="mmm/yy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68988928"/>
        <c:crosses val="autoZero"/>
        <c:auto val="1"/>
        <c:lblOffset val="100"/>
        <c:baseTimeUnit val="months"/>
      </c:dateAx>
      <c:valAx>
        <c:axId val="68988928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ru-RU"/>
                  <a:t>млн.руб.</a:t>
                </a:r>
              </a:p>
            </c:rich>
          </c:tx>
          <c:layout>
            <c:manualLayout>
              <c:xMode val="edge"/>
              <c:yMode val="edge"/>
              <c:x val="1.9115890083632351E-2"/>
              <c:y val="9.9091202723094081E-3"/>
            </c:manualLayout>
          </c:layout>
        </c:title>
        <c:numFmt formatCode="_-* #,##0.0_р_._-;\-* #,##0.0_р_._-;_-* &quot;-&quot;??_р_._-;_-@_-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689789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92301479664142161"/>
          <c:w val="0.9999570949380906"/>
          <c:h val="7.6985203358578599E-2"/>
        </c:manualLayout>
      </c:layout>
      <c:spPr>
        <a:solidFill>
          <a:schemeClr val="accent1">
            <a:lumMod val="20000"/>
            <a:lumOff val="80000"/>
          </a:schemeClr>
        </a:solidFill>
      </c:spPr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7.7653317528857291E-2"/>
          <c:y val="6.5198290427677011E-2"/>
          <c:w val="0.90266324236353812"/>
          <c:h val="0.75744902555915294"/>
        </c:manualLayout>
      </c:layout>
      <c:lineChart>
        <c:grouping val="standard"/>
        <c:ser>
          <c:idx val="1"/>
          <c:order val="0"/>
          <c:tx>
            <c:strRef>
              <c:f>'Выдача помесячно'!$B$29</c:f>
              <c:strCache>
                <c:ptCount val="1"/>
                <c:pt idx="0">
                  <c:v>Предоставлено поручительств</c:v>
                </c:pt>
              </c:strCache>
            </c:strRef>
          </c:tx>
          <c:dLbls>
            <c:dLbl>
              <c:idx val="0"/>
              <c:layout>
                <c:manualLayout>
                  <c:x val="1.0951685512276579E-17"/>
                  <c:y val="-1.4260249554367201E-2"/>
                </c:manualLayout>
              </c:layout>
              <c:dLblPos val="b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7.1301247771836124E-3"/>
                </c:manualLayout>
              </c:layout>
              <c:dLblPos val="b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b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'Выдача помесячно'!$C$3:$S$3</c:f>
              <c:numCache>
                <c:formatCode>mmm/yy</c:formatCode>
                <c:ptCount val="17"/>
                <c:pt idx="0">
                  <c:v>40269</c:v>
                </c:pt>
                <c:pt idx="1">
                  <c:v>40299</c:v>
                </c:pt>
                <c:pt idx="2">
                  <c:v>40330</c:v>
                </c:pt>
                <c:pt idx="3">
                  <c:v>40360</c:v>
                </c:pt>
                <c:pt idx="4">
                  <c:v>40391</c:v>
                </c:pt>
                <c:pt idx="5">
                  <c:v>40422</c:v>
                </c:pt>
                <c:pt idx="6">
                  <c:v>40452</c:v>
                </c:pt>
                <c:pt idx="7">
                  <c:v>40483</c:v>
                </c:pt>
                <c:pt idx="8">
                  <c:v>40513</c:v>
                </c:pt>
                <c:pt idx="9">
                  <c:v>40544</c:v>
                </c:pt>
                <c:pt idx="10">
                  <c:v>40575</c:v>
                </c:pt>
                <c:pt idx="11">
                  <c:v>40603</c:v>
                </c:pt>
                <c:pt idx="12">
                  <c:v>40634</c:v>
                </c:pt>
                <c:pt idx="13">
                  <c:v>40664</c:v>
                </c:pt>
                <c:pt idx="14">
                  <c:v>40695</c:v>
                </c:pt>
                <c:pt idx="15">
                  <c:v>40725</c:v>
                </c:pt>
                <c:pt idx="16">
                  <c:v>40756</c:v>
                </c:pt>
              </c:numCache>
            </c:numRef>
          </c:cat>
          <c:val>
            <c:numRef>
              <c:f>'Выдача помесячно'!$C$29:$S$29</c:f>
              <c:numCache>
                <c:formatCode>_-* #,##0.0_р_._-;\-* #,##0.0_р_._-;_-* "-"??_р_._-;_-@_-</c:formatCode>
                <c:ptCount val="17"/>
                <c:pt idx="0">
                  <c:v>6.9980000000000002</c:v>
                </c:pt>
                <c:pt idx="1">
                  <c:v>10.1920454</c:v>
                </c:pt>
                <c:pt idx="2">
                  <c:v>32.610045400000004</c:v>
                </c:pt>
                <c:pt idx="3">
                  <c:v>53.911438399999994</c:v>
                </c:pt>
                <c:pt idx="4">
                  <c:v>59.511438399999996</c:v>
                </c:pt>
                <c:pt idx="5">
                  <c:v>72.681989399999978</c:v>
                </c:pt>
                <c:pt idx="6">
                  <c:v>75.467552400000727</c:v>
                </c:pt>
                <c:pt idx="7">
                  <c:v>103.98718339999999</c:v>
                </c:pt>
                <c:pt idx="8">
                  <c:v>150.43205189</c:v>
                </c:pt>
                <c:pt idx="9">
                  <c:v>152.33205189</c:v>
                </c:pt>
                <c:pt idx="10">
                  <c:v>171.66068923999998</c:v>
                </c:pt>
                <c:pt idx="11">
                  <c:v>212.16212785000616</c:v>
                </c:pt>
                <c:pt idx="12">
                  <c:v>231.61596638</c:v>
                </c:pt>
                <c:pt idx="13">
                  <c:v>252.52296638000547</c:v>
                </c:pt>
                <c:pt idx="14">
                  <c:v>256.86296638000078</c:v>
                </c:pt>
                <c:pt idx="15">
                  <c:v>282.00296637999998</c:v>
                </c:pt>
                <c:pt idx="16">
                  <c:v>321.64737287999998</c:v>
                </c:pt>
              </c:numCache>
            </c:numRef>
          </c:val>
        </c:ser>
        <c:ser>
          <c:idx val="2"/>
          <c:order val="1"/>
          <c:tx>
            <c:strRef>
              <c:f>'Выдача помесячно'!$B$42</c:f>
              <c:strCache>
                <c:ptCount val="1"/>
                <c:pt idx="0">
                  <c:v>Предоставлено кредитных ресурсов под поручительство Фонда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'Выдача помесячно'!$C$3:$S$3</c:f>
              <c:numCache>
                <c:formatCode>mmm/yy</c:formatCode>
                <c:ptCount val="17"/>
                <c:pt idx="0">
                  <c:v>40269</c:v>
                </c:pt>
                <c:pt idx="1">
                  <c:v>40299</c:v>
                </c:pt>
                <c:pt idx="2">
                  <c:v>40330</c:v>
                </c:pt>
                <c:pt idx="3">
                  <c:v>40360</c:v>
                </c:pt>
                <c:pt idx="4">
                  <c:v>40391</c:v>
                </c:pt>
                <c:pt idx="5">
                  <c:v>40422</c:v>
                </c:pt>
                <c:pt idx="6">
                  <c:v>40452</c:v>
                </c:pt>
                <c:pt idx="7">
                  <c:v>40483</c:v>
                </c:pt>
                <c:pt idx="8">
                  <c:v>40513</c:v>
                </c:pt>
                <c:pt idx="9">
                  <c:v>40544</c:v>
                </c:pt>
                <c:pt idx="10">
                  <c:v>40575</c:v>
                </c:pt>
                <c:pt idx="11">
                  <c:v>40603</c:v>
                </c:pt>
                <c:pt idx="12">
                  <c:v>40634</c:v>
                </c:pt>
                <c:pt idx="13">
                  <c:v>40664</c:v>
                </c:pt>
                <c:pt idx="14">
                  <c:v>40695</c:v>
                </c:pt>
                <c:pt idx="15">
                  <c:v>40725</c:v>
                </c:pt>
                <c:pt idx="16">
                  <c:v>40756</c:v>
                </c:pt>
              </c:numCache>
            </c:numRef>
          </c:cat>
          <c:val>
            <c:numRef>
              <c:f>'Выдача помесячно'!$C$42:$S$42</c:f>
              <c:numCache>
                <c:formatCode>_-* #,##0.0_р_._-;\-* #,##0.0_р_._-;_-* "-"??_р_._-;_-@_-</c:formatCode>
                <c:ptCount val="17"/>
                <c:pt idx="0">
                  <c:v>10.6</c:v>
                </c:pt>
                <c:pt idx="1">
                  <c:v>17.100000000000001</c:v>
                </c:pt>
                <c:pt idx="2">
                  <c:v>67.2</c:v>
                </c:pt>
                <c:pt idx="3">
                  <c:v>113.7</c:v>
                </c:pt>
                <c:pt idx="4">
                  <c:v>127.7</c:v>
                </c:pt>
                <c:pt idx="5">
                  <c:v>152.65</c:v>
                </c:pt>
                <c:pt idx="6">
                  <c:v>158.15</c:v>
                </c:pt>
                <c:pt idx="7">
                  <c:v>225.93725664000004</c:v>
                </c:pt>
                <c:pt idx="8">
                  <c:v>321.19725664000003</c:v>
                </c:pt>
                <c:pt idx="9">
                  <c:v>327.09725663999996</c:v>
                </c:pt>
                <c:pt idx="10">
                  <c:v>364.93725763999993</c:v>
                </c:pt>
                <c:pt idx="11">
                  <c:v>452.33725763999996</c:v>
                </c:pt>
                <c:pt idx="12">
                  <c:v>497.38725763999997</c:v>
                </c:pt>
                <c:pt idx="13">
                  <c:v>550.67725763999999</c:v>
                </c:pt>
                <c:pt idx="14">
                  <c:v>561.57725763999997</c:v>
                </c:pt>
                <c:pt idx="15">
                  <c:v>621.82925763999947</c:v>
                </c:pt>
                <c:pt idx="16">
                  <c:v>704.94525763999798</c:v>
                </c:pt>
              </c:numCache>
            </c:numRef>
          </c:val>
        </c:ser>
        <c:dLbls/>
        <c:marker val="1"/>
        <c:axId val="70387584"/>
        <c:axId val="70389120"/>
      </c:lineChart>
      <c:dateAx>
        <c:axId val="70387584"/>
        <c:scaling>
          <c:orientation val="minMax"/>
        </c:scaling>
        <c:axPos val="b"/>
        <c:numFmt formatCode="mmm/yy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0389120"/>
        <c:crosses val="autoZero"/>
        <c:auto val="1"/>
        <c:lblOffset val="100"/>
        <c:baseTimeUnit val="months"/>
      </c:dateAx>
      <c:valAx>
        <c:axId val="70389120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ru-RU"/>
                  <a:t>млн.руб.</a:t>
                </a:r>
              </a:p>
            </c:rich>
          </c:tx>
          <c:layout>
            <c:manualLayout>
              <c:xMode val="edge"/>
              <c:yMode val="edge"/>
              <c:x val="1.9115890083632361E-2"/>
              <c:y val="9.9091202723093161E-3"/>
            </c:manualLayout>
          </c:layout>
        </c:title>
        <c:numFmt formatCode="_-* #,##0.0_р_._-;\-* #,##0.0_р_._-;_-* &quot;-&quot;??_р_._-;_-@_-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03875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92301479664142161"/>
          <c:w val="0.9999570949380906"/>
          <c:h val="7.6985203358578544E-2"/>
        </c:manualLayout>
      </c:layout>
      <c:spPr>
        <a:solidFill>
          <a:schemeClr val="accent1">
            <a:lumMod val="20000"/>
            <a:lumOff val="80000"/>
          </a:schemeClr>
        </a:solidFill>
      </c:spPr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rotY val="260"/>
      <c:perspective val="30"/>
    </c:view3D>
    <c:plotArea>
      <c:layout>
        <c:manualLayout>
          <c:layoutTarget val="inner"/>
          <c:xMode val="edge"/>
          <c:yMode val="edge"/>
          <c:x val="2.9899446215335683E-2"/>
          <c:y val="5.1711845878420128E-4"/>
          <c:w val="0.63072106895728963"/>
          <c:h val="0.96251644220148169"/>
        </c:manualLayout>
      </c:layout>
      <c:pie3DChart>
        <c:varyColors val="1"/>
        <c:ser>
          <c:idx val="0"/>
          <c:order val="0"/>
          <c:explosion val="25"/>
          <c:dLbls>
            <c:dLbl>
              <c:idx val="1"/>
              <c:layout>
                <c:manualLayout>
                  <c:x val="-7.4592074592105227E-3"/>
                  <c:y val="-7.7220077220077404E-3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3053613053613088E-2"/>
                  <c:y val="-7.7220077220077404E-3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9.3240093240094767E-3"/>
                  <c:y val="-7.7220077220078514E-3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053613053613055E-2"/>
                  <c:y val="-2.5740025740025752E-3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8648018648026029E-3"/>
                  <c:y val="-7.7220077220077404E-3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-3.3666743539902698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"/>
                  <c:y val="-8.0000843268085708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"/>
                  <c:y val="-0.1055341055341056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ОКВЭД!$D$46:$D$54</c:f>
              <c:strCache>
                <c:ptCount val="9"/>
                <c:pt idx="0">
                  <c:v>Торговля; ремонт а/тр средств, бытовых изделий и предметов личного пользования, 60,3%</c:v>
                </c:pt>
                <c:pt idx="1">
                  <c:v>Обрабатывающие производства, 13,7%</c:v>
                </c:pt>
                <c:pt idx="2">
                  <c:v>Строительство, 10,3%</c:v>
                </c:pt>
                <c:pt idx="3">
                  <c:v>Операции с недвижимым имуществом, аренда и предоставление услуг, 7,4%</c:v>
                </c:pt>
                <c:pt idx="4">
                  <c:v>Транспорт и связь, 3,3%</c:v>
                </c:pt>
                <c:pt idx="5">
                  <c:v>Предоставление прочих коммунальных, социальных и персональных услуг, 2,4%</c:v>
                </c:pt>
                <c:pt idx="6">
                  <c:v>Сельское хозяйство, охота и лесное хозяйство, 1,1%</c:v>
                </c:pt>
                <c:pt idx="7">
                  <c:v>Гостиницы и рестораны, 1,3%</c:v>
                </c:pt>
                <c:pt idx="8">
                  <c:v>Производство и распределение электроэнергии, газа и воды, 0,2%</c:v>
                </c:pt>
              </c:strCache>
            </c:strRef>
          </c:cat>
          <c:val>
            <c:numRef>
              <c:f>ОКВЭД!$E$46:$E$54</c:f>
              <c:numCache>
                <c:formatCode>0.0%</c:formatCode>
                <c:ptCount val="9"/>
                <c:pt idx="0">
                  <c:v>0.60273935637240661</c:v>
                </c:pt>
                <c:pt idx="1">
                  <c:v>0.13710148756767729</c:v>
                </c:pt>
                <c:pt idx="2">
                  <c:v>0.10344751540986123</c:v>
                </c:pt>
                <c:pt idx="3">
                  <c:v>7.4025668091950256E-2</c:v>
                </c:pt>
                <c:pt idx="4">
                  <c:v>3.3014130231419699E-2</c:v>
                </c:pt>
                <c:pt idx="5">
                  <c:v>2.3630249008268652E-2</c:v>
                </c:pt>
                <c:pt idx="6">
                  <c:v>1.1299699356242596E-2</c:v>
                </c:pt>
                <c:pt idx="7">
                  <c:v>1.2657384312537788E-2</c:v>
                </c:pt>
                <c:pt idx="8">
                  <c:v>2.0845096496361799E-3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5352009557849389"/>
          <c:y val="5.3776149268470056E-3"/>
          <c:w val="0.34647990442150622"/>
          <c:h val="0.98700886151607292"/>
        </c:manualLayout>
      </c:layout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rotY val="177"/>
      <c:perspective val="30"/>
    </c:view3D>
    <c:plotArea>
      <c:layout>
        <c:manualLayout>
          <c:layoutTarget val="inner"/>
          <c:xMode val="edge"/>
          <c:yMode val="edge"/>
          <c:x val="7.7735176214614133E-3"/>
          <c:y val="3.7947874786452652E-2"/>
          <c:w val="0.9922264660947232"/>
          <c:h val="0.95580816034360061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7.0845194231956163E-2"/>
                  <c:y val="-0.15665771794838856"/>
                </c:manualLayout>
              </c:layout>
              <c:dLblPos val="bestFit"/>
              <c:showVal val="1"/>
              <c:showCatName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0062984454718708E-2"/>
                  <c:y val="-0.44904225072680953"/>
                </c:manualLayout>
              </c:layout>
              <c:dLblPos val="bestFit"/>
              <c:showVal val="1"/>
              <c:showCatName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4669150008973361"/>
                  <c:y val="-1.8628726535137287E-2"/>
                </c:manualLayout>
              </c:layout>
              <c:dLblPos val="bestFit"/>
              <c:showVal val="1"/>
              <c:showCatName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7948967208771685"/>
                  <c:y val="-2.0258317575391243E-2"/>
                </c:manualLayout>
              </c:layout>
              <c:dLblPos val="bestFit"/>
              <c:showVal val="1"/>
              <c:showCatName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showCatName val="1"/>
            <c:separator> </c:separator>
            <c:extLst>
              <c:ext xmlns:c15="http://schemas.microsoft.com/office/drawing/2012/chart" uri="{CE6537A1-D6FC-4f65-9D91-7224C49458BB}"/>
            </c:extLst>
          </c:dLbls>
          <c:cat>
            <c:strRef>
              <c:f>'Цели Кр'!$B$3:$B$6</c:f>
              <c:strCache>
                <c:ptCount val="4"/>
                <c:pt idx="0">
                  <c:v>Пополнение оборотных средств</c:v>
                </c:pt>
                <c:pt idx="1">
                  <c:v>Приобретение основных средств</c:v>
                </c:pt>
                <c:pt idx="2">
                  <c:v>Капитальный ремонт и модернизация основных средств</c:v>
                </c:pt>
                <c:pt idx="3">
                  <c:v>Обеспечение выполнения контракта (банковская гарантия)</c:v>
                </c:pt>
              </c:strCache>
            </c:strRef>
          </c:cat>
          <c:val>
            <c:numRef>
              <c:f>'Цели Кр'!$D$3:$D$6</c:f>
              <c:numCache>
                <c:formatCode>0.0%</c:formatCode>
                <c:ptCount val="4"/>
                <c:pt idx="0">
                  <c:v>0.62907209796328156</c:v>
                </c:pt>
                <c:pt idx="1">
                  <c:v>0.31279366606962916</c:v>
                </c:pt>
                <c:pt idx="2">
                  <c:v>3.4849336997102645E-2</c:v>
                </c:pt>
                <c:pt idx="3">
                  <c:v>2.3284898969986922E-2</c:v>
                </c:pt>
              </c:numCache>
            </c:numRef>
          </c:val>
        </c:ser>
        <c:ser>
          <c:idx val="1"/>
          <c:order val="1"/>
          <c:tx>
            <c:strRef>
              <c:f>'Цели Кр'!$D$2</c:f>
              <c:strCache>
                <c:ptCount val="1"/>
              </c:strCache>
            </c:strRef>
          </c:tx>
          <c:explosion val="25"/>
          <c:cat>
            <c:strRef>
              <c:f>'Цели Кр'!$B$3:$B$5</c:f>
              <c:strCache>
                <c:ptCount val="3"/>
                <c:pt idx="0">
                  <c:v>Пополнение оборотных средств</c:v>
                </c:pt>
                <c:pt idx="1">
                  <c:v>Приобретение основных средств</c:v>
                </c:pt>
                <c:pt idx="2">
                  <c:v>Капитальный ремонт и модернизация основных средств</c:v>
                </c:pt>
              </c:strCache>
            </c:strRef>
          </c:cat>
          <c:val>
            <c:numRef>
              <c:f>'Цели Кр'!$D$3:$D$5</c:f>
              <c:numCache>
                <c:formatCode>0.0%</c:formatCode>
                <c:ptCount val="3"/>
                <c:pt idx="0">
                  <c:v>0.62907209796328156</c:v>
                </c:pt>
                <c:pt idx="1">
                  <c:v>0.31279366606962916</c:v>
                </c:pt>
                <c:pt idx="2">
                  <c:v>3.4849336997102645E-2</c:v>
                </c:pt>
              </c:numCache>
            </c:numRef>
          </c:val>
        </c:ser>
        <c:dLbls/>
      </c:pie3DChart>
    </c:plotArea>
    <c:plotVisOnly val="1"/>
    <c:dispBlanksAs val="zero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9.8055274885533297E-2"/>
          <c:y val="0.12236862797960216"/>
          <c:w val="0.30334086809632088"/>
          <c:h val="0.72090866043485791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1.12660565360986E-2"/>
                  <c:y val="-0.26108066631758003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город </a:t>
                    </a:r>
                    <a:r>
                      <a:rPr lang="ru-RU" dirty="0" smtClean="0"/>
                      <a:t>Иркутск (75%)</a:t>
                    </a:r>
                    <a:endParaRPr lang="ru-RU" dirty="0"/>
                  </a:p>
                </c:rich>
              </c:tx>
              <c:spPr/>
              <c:dLblPos val="bestFit"/>
              <c:showCatNam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4776540969927352E-3"/>
                  <c:y val="0.1630732227721380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Иркутская </a:t>
                    </a:r>
                  </a:p>
                  <a:p>
                    <a:r>
                      <a:rPr lang="ru-RU" dirty="0" smtClean="0"/>
                      <a:t>область</a:t>
                    </a:r>
                  </a:p>
                  <a:p>
                    <a:r>
                      <a:rPr lang="ru-RU" dirty="0" smtClean="0"/>
                      <a:t>(25%)</a:t>
                    </a:r>
                    <a:endParaRPr lang="ru-RU" dirty="0"/>
                  </a:p>
                </c:rich>
              </c:tx>
              <c:dLblPos val="bestFit"/>
              <c:showCatNam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CatNam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Территории!$B$24:$B$25</c:f>
              <c:strCache>
                <c:ptCount val="2"/>
                <c:pt idx="0">
                  <c:v>город Иркутск,
322 млн.руб.</c:v>
                </c:pt>
                <c:pt idx="1">
                  <c:v>остальные МО,
127 млн.руб.</c:v>
                </c:pt>
              </c:strCache>
            </c:strRef>
          </c:cat>
          <c:val>
            <c:numRef>
              <c:f>Территории!$C$24:$C$25</c:f>
              <c:numCache>
                <c:formatCode>#,##0</c:formatCode>
                <c:ptCount val="2"/>
                <c:pt idx="0">
                  <c:v>322.42121723999298</c:v>
                </c:pt>
                <c:pt idx="1">
                  <c:v>127.23395488999999</c:v>
                </c:pt>
              </c:numCache>
            </c:numRef>
          </c:val>
        </c:ser>
        <c:dLbls>
          <c:showVal val="1"/>
        </c:dLbls>
        <c:firstSliceAng val="50"/>
      </c:pieChart>
    </c:plotArea>
    <c:plotVisOnly val="1"/>
    <c:dispBlanksAs val="zero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23916471964911148"/>
          <c:y val="0"/>
          <c:w val="0.73945633740887473"/>
          <c:h val="0.89484063646266065"/>
        </c:manualLayout>
      </c:layout>
      <c:bar3DChart>
        <c:barDir val="bar"/>
        <c:grouping val="clustered"/>
        <c:ser>
          <c:idx val="0"/>
          <c:order val="0"/>
          <c:tx>
            <c:strRef>
              <c:f>Территории!$C$3</c:f>
              <c:strCache>
                <c:ptCount val="1"/>
                <c:pt idx="0">
                  <c:v>Количество сделок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Территории!$B$5:$B$28</c:f>
              <c:strCache>
                <c:ptCount val="24"/>
                <c:pt idx="0">
                  <c:v>город  Братск</c:v>
                </c:pt>
                <c:pt idx="1">
                  <c:v>город Ангарск</c:v>
                </c:pt>
                <c:pt idx="2">
                  <c:v>Иркутский район</c:v>
                </c:pt>
                <c:pt idx="3">
                  <c:v>город Усолье-Сибирское</c:v>
                </c:pt>
                <c:pt idx="4">
                  <c:v>город Черемхово</c:v>
                </c:pt>
                <c:pt idx="5">
                  <c:v>город Тайшет</c:v>
                </c:pt>
                <c:pt idx="6">
                  <c:v>город Саянск</c:v>
                </c:pt>
                <c:pt idx="7">
                  <c:v>город Свирск</c:v>
                </c:pt>
                <c:pt idx="8">
                  <c:v>город Зима</c:v>
                </c:pt>
                <c:pt idx="9">
                  <c:v>город Шелехов</c:v>
                </c:pt>
                <c:pt idx="10">
                  <c:v>Шелеховский район</c:v>
                </c:pt>
                <c:pt idx="11">
                  <c:v>Осинский район</c:v>
                </c:pt>
                <c:pt idx="12">
                  <c:v>Усть-Илимский район</c:v>
                </c:pt>
                <c:pt idx="13">
                  <c:v>Братский район</c:v>
                </c:pt>
                <c:pt idx="14">
                  <c:v>город Усть-Илимск</c:v>
                </c:pt>
                <c:pt idx="15">
                  <c:v>Катангский район</c:v>
                </c:pt>
                <c:pt idx="16">
                  <c:v>Казачинско-Ленский район</c:v>
                </c:pt>
                <c:pt idx="17">
                  <c:v>Слюдянский район</c:v>
                </c:pt>
                <c:pt idx="18">
                  <c:v>Зиминский район</c:v>
                </c:pt>
                <c:pt idx="19">
                  <c:v>Баяндаевский район</c:v>
                </c:pt>
                <c:pt idx="20">
                  <c:v>Боханский район</c:v>
                </c:pt>
                <c:pt idx="21">
                  <c:v>Качугский район</c:v>
                </c:pt>
                <c:pt idx="22">
                  <c:v>Чунский район</c:v>
                </c:pt>
                <c:pt idx="23">
                  <c:v>Бодайбинский район</c:v>
                </c:pt>
              </c:strCache>
            </c:strRef>
          </c:cat>
          <c:val>
            <c:numRef>
              <c:f>Территории!$C$5:$C$28</c:f>
              <c:numCache>
                <c:formatCode>General</c:formatCode>
                <c:ptCount val="24"/>
                <c:pt idx="0">
                  <c:v>36</c:v>
                </c:pt>
                <c:pt idx="1">
                  <c:v>32</c:v>
                </c:pt>
                <c:pt idx="2">
                  <c:v>16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4</c:v>
                </c:pt>
                <c:pt idx="7">
                  <c:v>3</c:v>
                </c:pt>
                <c:pt idx="8">
                  <c:v>4</c:v>
                </c:pt>
                <c:pt idx="9">
                  <c:v>3</c:v>
                </c:pt>
                <c:pt idx="10">
                  <c:v>3</c:v>
                </c:pt>
                <c:pt idx="11">
                  <c:v>2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</c:numCache>
            </c:numRef>
          </c:val>
        </c:ser>
        <c:ser>
          <c:idx val="1"/>
          <c:order val="1"/>
          <c:tx>
            <c:strRef>
              <c:f>Территории!$D$3</c:f>
              <c:strCache>
                <c:ptCount val="1"/>
                <c:pt idx="0">
                  <c:v>Выдано поручительств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Территории!$B$5:$B$28</c:f>
              <c:strCache>
                <c:ptCount val="24"/>
                <c:pt idx="0">
                  <c:v>город  Братск</c:v>
                </c:pt>
                <c:pt idx="1">
                  <c:v>город Ангарск</c:v>
                </c:pt>
                <c:pt idx="2">
                  <c:v>Иркутский район</c:v>
                </c:pt>
                <c:pt idx="3">
                  <c:v>город Усолье-Сибирское</c:v>
                </c:pt>
                <c:pt idx="4">
                  <c:v>город Черемхово</c:v>
                </c:pt>
                <c:pt idx="5">
                  <c:v>город Тайшет</c:v>
                </c:pt>
                <c:pt idx="6">
                  <c:v>город Саянск</c:v>
                </c:pt>
                <c:pt idx="7">
                  <c:v>город Свирск</c:v>
                </c:pt>
                <c:pt idx="8">
                  <c:v>город Зима</c:v>
                </c:pt>
                <c:pt idx="9">
                  <c:v>город Шелехов</c:v>
                </c:pt>
                <c:pt idx="10">
                  <c:v>Шелеховский район</c:v>
                </c:pt>
                <c:pt idx="11">
                  <c:v>Осинский район</c:v>
                </c:pt>
                <c:pt idx="12">
                  <c:v>Усть-Илимский район</c:v>
                </c:pt>
                <c:pt idx="13">
                  <c:v>Братский район</c:v>
                </c:pt>
                <c:pt idx="14">
                  <c:v>город Усть-Илимск</c:v>
                </c:pt>
                <c:pt idx="15">
                  <c:v>Катангский район</c:v>
                </c:pt>
                <c:pt idx="16">
                  <c:v>Казачинско-Ленский район</c:v>
                </c:pt>
                <c:pt idx="17">
                  <c:v>Слюдянский район</c:v>
                </c:pt>
                <c:pt idx="18">
                  <c:v>Зиминский район</c:v>
                </c:pt>
                <c:pt idx="19">
                  <c:v>Баяндаевский район</c:v>
                </c:pt>
                <c:pt idx="20">
                  <c:v>Боханский район</c:v>
                </c:pt>
                <c:pt idx="21">
                  <c:v>Качугский район</c:v>
                </c:pt>
                <c:pt idx="22">
                  <c:v>Чунский район</c:v>
                </c:pt>
                <c:pt idx="23">
                  <c:v>Бодайбинский район</c:v>
                </c:pt>
              </c:strCache>
            </c:strRef>
          </c:cat>
          <c:val>
            <c:numRef>
              <c:f>Территории!$D$5:$D$28</c:f>
              <c:numCache>
                <c:formatCode>#,##0</c:formatCode>
                <c:ptCount val="24"/>
                <c:pt idx="0">
                  <c:v>101.66161849000002</c:v>
                </c:pt>
                <c:pt idx="1">
                  <c:v>163.06678650000001</c:v>
                </c:pt>
                <c:pt idx="2">
                  <c:v>33.404568999999995</c:v>
                </c:pt>
                <c:pt idx="3">
                  <c:v>26.512899999999995</c:v>
                </c:pt>
                <c:pt idx="4">
                  <c:v>14.261000000000001</c:v>
                </c:pt>
                <c:pt idx="5">
                  <c:v>18.32</c:v>
                </c:pt>
                <c:pt idx="6">
                  <c:v>9.1440819999999992</c:v>
                </c:pt>
                <c:pt idx="7">
                  <c:v>21.880212999999998</c:v>
                </c:pt>
                <c:pt idx="8">
                  <c:v>14.971609000000003</c:v>
                </c:pt>
                <c:pt idx="9">
                  <c:v>6.28</c:v>
                </c:pt>
                <c:pt idx="10">
                  <c:v>4.3899999999999997</c:v>
                </c:pt>
                <c:pt idx="11">
                  <c:v>11.129999999999999</c:v>
                </c:pt>
                <c:pt idx="12">
                  <c:v>9.9752000000000027</c:v>
                </c:pt>
                <c:pt idx="13">
                  <c:v>5.04</c:v>
                </c:pt>
                <c:pt idx="14">
                  <c:v>4.4249999999999989</c:v>
                </c:pt>
                <c:pt idx="15">
                  <c:v>4</c:v>
                </c:pt>
                <c:pt idx="16">
                  <c:v>2.7013500000000001</c:v>
                </c:pt>
                <c:pt idx="17">
                  <c:v>1.6251954</c:v>
                </c:pt>
                <c:pt idx="18">
                  <c:v>10.1456</c:v>
                </c:pt>
                <c:pt idx="19">
                  <c:v>7.3917877000000001</c:v>
                </c:pt>
                <c:pt idx="20">
                  <c:v>5</c:v>
                </c:pt>
                <c:pt idx="21">
                  <c:v>3.6</c:v>
                </c:pt>
                <c:pt idx="22">
                  <c:v>2</c:v>
                </c:pt>
                <c:pt idx="23">
                  <c:v>0.87000000000000011</c:v>
                </c:pt>
              </c:numCache>
            </c:numRef>
          </c:val>
        </c:ser>
        <c:ser>
          <c:idx val="2"/>
          <c:order val="2"/>
          <c:tx>
            <c:strRef>
              <c:f>Территории!$E$3</c:f>
              <c:strCache>
                <c:ptCount val="1"/>
                <c:pt idx="0">
                  <c:v>Выдано кредитов 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Территории!$B$5:$B$28</c:f>
              <c:strCache>
                <c:ptCount val="24"/>
                <c:pt idx="0">
                  <c:v>город  Братск</c:v>
                </c:pt>
                <c:pt idx="1">
                  <c:v>город Ангарск</c:v>
                </c:pt>
                <c:pt idx="2">
                  <c:v>Иркутский район</c:v>
                </c:pt>
                <c:pt idx="3">
                  <c:v>город Усолье-Сибирское</c:v>
                </c:pt>
                <c:pt idx="4">
                  <c:v>город Черемхово</c:v>
                </c:pt>
                <c:pt idx="5">
                  <c:v>город Тайшет</c:v>
                </c:pt>
                <c:pt idx="6">
                  <c:v>город Саянск</c:v>
                </c:pt>
                <c:pt idx="7">
                  <c:v>город Свирск</c:v>
                </c:pt>
                <c:pt idx="8">
                  <c:v>город Зима</c:v>
                </c:pt>
                <c:pt idx="9">
                  <c:v>город Шелехов</c:v>
                </c:pt>
                <c:pt idx="10">
                  <c:v>Шелеховский район</c:v>
                </c:pt>
                <c:pt idx="11">
                  <c:v>Осинский район</c:v>
                </c:pt>
                <c:pt idx="12">
                  <c:v>Усть-Илимский район</c:v>
                </c:pt>
                <c:pt idx="13">
                  <c:v>Братский район</c:v>
                </c:pt>
                <c:pt idx="14">
                  <c:v>город Усть-Илимск</c:v>
                </c:pt>
                <c:pt idx="15">
                  <c:v>Катангский район</c:v>
                </c:pt>
                <c:pt idx="16">
                  <c:v>Казачинско-Ленский район</c:v>
                </c:pt>
                <c:pt idx="17">
                  <c:v>Слюдянский район</c:v>
                </c:pt>
                <c:pt idx="18">
                  <c:v>Зиминский район</c:v>
                </c:pt>
                <c:pt idx="19">
                  <c:v>Баяндаевский район</c:v>
                </c:pt>
                <c:pt idx="20">
                  <c:v>Боханский район</c:v>
                </c:pt>
                <c:pt idx="21">
                  <c:v>Качугский район</c:v>
                </c:pt>
                <c:pt idx="22">
                  <c:v>Чунский район</c:v>
                </c:pt>
                <c:pt idx="23">
                  <c:v>Бодайбинский район</c:v>
                </c:pt>
              </c:strCache>
            </c:strRef>
          </c:cat>
          <c:val>
            <c:numRef>
              <c:f>Территории!$E$5:$E$28</c:f>
              <c:numCache>
                <c:formatCode>#,##0</c:formatCode>
                <c:ptCount val="24"/>
                <c:pt idx="0">
                  <c:v>212.9675</c:v>
                </c:pt>
                <c:pt idx="1">
                  <c:v>333.32400100000001</c:v>
                </c:pt>
                <c:pt idx="2">
                  <c:v>86.492756639999982</c:v>
                </c:pt>
                <c:pt idx="3">
                  <c:v>95</c:v>
                </c:pt>
                <c:pt idx="4">
                  <c:v>95.7</c:v>
                </c:pt>
                <c:pt idx="5">
                  <c:v>52</c:v>
                </c:pt>
                <c:pt idx="6">
                  <c:v>18.45</c:v>
                </c:pt>
                <c:pt idx="7">
                  <c:v>40</c:v>
                </c:pt>
                <c:pt idx="8">
                  <c:v>31.5</c:v>
                </c:pt>
                <c:pt idx="9">
                  <c:v>21.6</c:v>
                </c:pt>
                <c:pt idx="10">
                  <c:v>20.050999999999995</c:v>
                </c:pt>
                <c:pt idx="11">
                  <c:v>22.5</c:v>
                </c:pt>
                <c:pt idx="12">
                  <c:v>40</c:v>
                </c:pt>
                <c:pt idx="13">
                  <c:v>8</c:v>
                </c:pt>
                <c:pt idx="14">
                  <c:v>10</c:v>
                </c:pt>
                <c:pt idx="15">
                  <c:v>8</c:v>
                </c:pt>
                <c:pt idx="16">
                  <c:v>3.9</c:v>
                </c:pt>
                <c:pt idx="17">
                  <c:v>3.5</c:v>
                </c:pt>
                <c:pt idx="18">
                  <c:v>43.5456</c:v>
                </c:pt>
                <c:pt idx="19">
                  <c:v>20</c:v>
                </c:pt>
                <c:pt idx="20">
                  <c:v>10</c:v>
                </c:pt>
                <c:pt idx="21">
                  <c:v>7.2</c:v>
                </c:pt>
                <c:pt idx="22">
                  <c:v>3</c:v>
                </c:pt>
                <c:pt idx="23">
                  <c:v>4.5</c:v>
                </c:pt>
              </c:numCache>
            </c:numRef>
          </c:val>
        </c:ser>
        <c:dLbls>
          <c:showVal val="1"/>
        </c:dLbls>
        <c:shape val="box"/>
        <c:axId val="70569984"/>
        <c:axId val="70571520"/>
        <c:axId val="0"/>
      </c:bar3DChart>
      <c:catAx>
        <c:axId val="70569984"/>
        <c:scaling>
          <c:orientation val="minMax"/>
        </c:scaling>
        <c:axPos val="l"/>
        <c:numFmt formatCode="General" sourceLinked="0"/>
        <c:tickLblPos val="nextTo"/>
        <c:crossAx val="70571520"/>
        <c:crosses val="autoZero"/>
        <c:auto val="1"/>
        <c:lblAlgn val="ctr"/>
        <c:lblOffset val="100"/>
      </c:catAx>
      <c:valAx>
        <c:axId val="705715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млн. руб.</a:t>
                </a:r>
              </a:p>
            </c:rich>
          </c:tx>
          <c:layout>
            <c:manualLayout>
              <c:xMode val="edge"/>
              <c:yMode val="edge"/>
              <c:x val="0.89454756801380086"/>
              <c:y val="0.93064860027524265"/>
            </c:manualLayout>
          </c:layout>
        </c:title>
        <c:numFmt formatCode="General" sourceLinked="1"/>
        <c:tickLblPos val="nextTo"/>
        <c:crossAx val="70569984"/>
        <c:crosses val="autoZero"/>
        <c:crossBetween val="between"/>
      </c:valAx>
    </c:plotArea>
    <c:legend>
      <c:legendPos val="tr"/>
      <c:layout/>
      <c:overlay val="1"/>
    </c:legend>
    <c:plotVisOnly val="1"/>
    <c:dispBlanksAs val="gap"/>
  </c:chart>
  <c:txPr>
    <a:bodyPr/>
    <a:lstStyle/>
    <a:p>
      <a:pPr>
        <a:defRPr sz="12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233" cy="4961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1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39ADB3B-F819-47D0-9423-5BE4D4D2A2F6}" type="datetimeFigureOut">
              <a:rPr lang="ru-RU"/>
              <a:pPr>
                <a:defRPr/>
              </a:pPr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842"/>
            <a:ext cx="2947233" cy="4961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842"/>
            <a:ext cx="2945659" cy="4961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CF92787-2A6F-472A-9589-D7B298D80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7586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4086" cy="4961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1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E05B4F6-89D8-4091-B726-09E4D21F0C3D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342" y="4714421"/>
            <a:ext cx="5438140" cy="4467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842"/>
            <a:ext cx="2944086" cy="4961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842"/>
            <a:ext cx="2945659" cy="4961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406418F-910F-4C78-9A1D-2D0CE0D78E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92947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F0BBE-697A-49CF-8ADF-2C9D758282BA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EEB72-A9EF-427E-A312-0521049B9F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939AA-5975-4F0D-90ED-70B797016D91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FDFA7-D8AF-4726-8DB5-30654DAD89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D9293-E6B9-4A72-8671-313360E691DF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A7221-171C-4C3E-9688-393331FDB1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0E838-457F-4978-BB6F-4E055EFCBD14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258AD-9849-4A53-9512-E1A6160E3F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40993-3AAF-400C-8B68-446A93E29A9E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77591-734D-4CFB-9DD6-F397624A42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3DFB-3392-4562-B21F-BFEF8312F17C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83424-C0DC-431E-9907-8FE164F989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0C5B4-F0CB-4103-AE37-CBAA2547BAE5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ED9BD-6973-424E-8B2B-F323589E73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BBCD-A854-4273-A5A7-BFE2E1143980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D6B51-376E-48D4-A8FD-802CC5BD9FF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50E34-BC8C-4D0B-829D-ABA93BEB7B77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2C18B-25B1-432C-87EA-5A7FA839FA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B8041-FFA7-4E65-985C-EAA9B44F5FF9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C77DB-0E90-4DC6-9734-801B07439F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1FB53-900D-4A63-821E-8529ECF93BA1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51CA3-54F7-4632-AD65-64B0AFF07F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ED19D5-EB9F-40AD-A5A3-C8E349A786BA}" type="datetimeFigureOut">
              <a:rPr lang="ru-RU"/>
              <a:pPr>
                <a:defRPr/>
              </a:pPr>
              <a:t>22.01.2016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CC379C-50C9-428F-AE1E-30ABF120D6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dmsayansk.ru/gi/10258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eg"/><Relationship Id="rId18" Type="http://schemas.openxmlformats.org/officeDocument/2006/relationships/image" Target="../media/image1.jpeg"/><Relationship Id="rId26" Type="http://schemas.openxmlformats.org/officeDocument/2006/relationships/image" Target="../media/image34.png"/><Relationship Id="rId3" Type="http://schemas.openxmlformats.org/officeDocument/2006/relationships/image" Target="../media/image12.png"/><Relationship Id="rId21" Type="http://schemas.openxmlformats.org/officeDocument/2006/relationships/image" Target="../media/image29.png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17" Type="http://schemas.openxmlformats.org/officeDocument/2006/relationships/image" Target="../media/image26.jpeg"/><Relationship Id="rId25" Type="http://schemas.openxmlformats.org/officeDocument/2006/relationships/image" Target="../media/image33.emf"/><Relationship Id="rId2" Type="http://schemas.openxmlformats.org/officeDocument/2006/relationships/image" Target="../media/image11.png"/><Relationship Id="rId16" Type="http://schemas.openxmlformats.org/officeDocument/2006/relationships/image" Target="../media/image25.jpeg"/><Relationship Id="rId20" Type="http://schemas.openxmlformats.org/officeDocument/2006/relationships/image" Target="../media/image28.jpeg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24" Type="http://schemas.openxmlformats.org/officeDocument/2006/relationships/image" Target="../media/image32.emf"/><Relationship Id="rId5" Type="http://schemas.openxmlformats.org/officeDocument/2006/relationships/image" Target="../media/image14.jpeg"/><Relationship Id="rId15" Type="http://schemas.openxmlformats.org/officeDocument/2006/relationships/image" Target="../media/image24.png"/><Relationship Id="rId23" Type="http://schemas.openxmlformats.org/officeDocument/2006/relationships/image" Target="../media/image31.emf"/><Relationship Id="rId28" Type="http://schemas.openxmlformats.org/officeDocument/2006/relationships/image" Target="../media/image36.png"/><Relationship Id="rId10" Type="http://schemas.openxmlformats.org/officeDocument/2006/relationships/image" Target="../media/image19.png"/><Relationship Id="rId19" Type="http://schemas.openxmlformats.org/officeDocument/2006/relationships/image" Target="../media/image27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Relationship Id="rId14" Type="http://schemas.openxmlformats.org/officeDocument/2006/relationships/image" Target="../media/image23.jpeg"/><Relationship Id="rId22" Type="http://schemas.openxmlformats.org/officeDocument/2006/relationships/image" Target="../media/image30.gif"/><Relationship Id="rId27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1714500" y="2786063"/>
            <a:ext cx="6553200" cy="13573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pic>
        <p:nvPicPr>
          <p:cNvPr id="2052" name="Рисунок 6" descr="D:\common\СМИ\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0765" y="214291"/>
            <a:ext cx="2398934" cy="928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142875" y="1214438"/>
            <a:ext cx="87868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Гарантийный фонд </a:t>
            </a: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200" b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содействия кредитованию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200" b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малого </a:t>
            </a:r>
            <a:r>
              <a:rPr lang="ru-RU" sz="2200" b="1" dirty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b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бизнеса</a:t>
            </a:r>
            <a:endParaRPr lang="ru-RU" sz="2200" b="1" dirty="0">
              <a:solidFill>
                <a:schemeClr val="tx2">
                  <a:satMod val="13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3786188" y="6286500"/>
            <a:ext cx="1857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Иркутск, 2016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5" name="Picture 13" descr="http://www.alogo.ru/alogo/prodvizhenie-saiy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38" y="3000375"/>
            <a:ext cx="271462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21" descr="http://t3.gstatic.com/images?q=tbn:hoNzM0hv9dNJDM::&amp;t=1&amp;usg=__nd8HOZpr94OmvPoLlFsgVCk-Qb0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2928938"/>
            <a:ext cx="32146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786188" y="5786438"/>
            <a:ext cx="52149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Директор: </a:t>
            </a: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Окладникова Диляра Рамисовна</a:t>
            </a:r>
            <a:endParaRPr lang="ru-RU" b="1" dirty="0">
              <a:solidFill>
                <a:schemeClr val="tx2">
                  <a:satMod val="13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325414"/>
            <a:ext cx="24098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26404" y="116632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428625" y="1196752"/>
            <a:ext cx="6553200" cy="28803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147474750" y="214747475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Группа 7"/>
          <p:cNvGrpSpPr/>
          <p:nvPr/>
        </p:nvGrpSpPr>
        <p:grpSpPr>
          <a:xfrm>
            <a:off x="251521" y="260648"/>
            <a:ext cx="8678168" cy="1080120"/>
            <a:chOff x="36000" y="71439"/>
            <a:chExt cx="9036000" cy="100010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36000" y="71439"/>
              <a:ext cx="9036000" cy="100010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82550" indent="0" algn="just" eaLnBrk="1" hangingPunct="1">
                <a:buNone/>
                <a:defRPr/>
              </a:pPr>
              <a:r>
                <a:rPr lang="ru-RU" sz="2000" b="1" u="sng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Приоритетные виды экономической деятельности </a:t>
              </a:r>
              <a:endParaRPr lang="en-US" sz="2000" b="1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1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31216" y="142867"/>
              <a:ext cx="2214563" cy="8572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126404" y="1093473"/>
            <a:ext cx="8786813" cy="5286375"/>
          </a:xfrm>
        </p:spPr>
        <p:txBody>
          <a:bodyPr/>
          <a:lstStyle/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Предпринимателям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деятельность которых относится к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приоритетным видам деятельности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утвержденными Правлением Фонда, поручительство Фонда предоставляется на льготных условиях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Приоритетными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видами экономической деятельности, осуществляемой СМСП на территории Иркутской области, является деятельность: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93763">
              <a:buAutoNum type="arabicPeriod"/>
              <a:tabLst>
                <a:tab pos="363538" algn="l"/>
              </a:tabLst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осуществляемая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моногородов Иркутской области, входящих в перечень, утвержденный уполномоченным федеральным органом исполнительной власти: 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893763">
              <a:buNone/>
              <a:tabLst>
                <a:tab pos="363538" algn="l"/>
              </a:tabLst>
            </a:pP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г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Байкальск, г. Шелехов, г. Тулун, г. Черемхово, г. Саянск, г. Усолье-Сибирское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defTabSz="893763">
              <a:buNone/>
              <a:tabLst>
                <a:tab pos="363538" algn="l"/>
              </a:tabLst>
            </a:pP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Железногорск-Илимский, г. Усть-Илимск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defTabSz="893763">
              <a:buNone/>
              <a:tabLst>
                <a:tab pos="363538" algn="l"/>
              </a:tabLst>
            </a:pPr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893763">
              <a:buNone/>
              <a:tabLst>
                <a:tab pos="363538" algn="l"/>
              </a:tabLst>
            </a:pP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области инноваций; 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893763">
              <a:buNone/>
              <a:tabLst>
                <a:tab pos="363538" algn="l"/>
              </a:tabLst>
            </a:pPr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93763">
              <a:buAutoNum type="arabicPeriod" startAt="3"/>
              <a:tabLst>
                <a:tab pos="363538" algn="l"/>
              </a:tabLst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строительству туристических объектов в особой экономической зоне туристическо-        рекреационного типа на территории муниципального образования «Слюдянский район»; </a:t>
            </a:r>
          </a:p>
          <a:p>
            <a:pPr marL="0" indent="0" defTabSz="893763">
              <a:buNone/>
              <a:tabLst>
                <a:tab pos="363538" algn="l"/>
              </a:tabLst>
            </a:pPr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93763">
              <a:buAutoNum type="arabicPeriod" startAt="4"/>
              <a:tabLst>
                <a:tab pos="363538" algn="l"/>
              </a:tabLst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предусмотренная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пунктом 4 Перечня приоритетных видов экономической деятельности,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осуществляемой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СМСП на территории Иркутской области (см. на официальном сайте Фонда). </a:t>
            </a:r>
          </a:p>
          <a:p>
            <a:pPr marL="365125" indent="-282575" algn="just" eaLnBrk="1" hangingPunct="1">
              <a:buFont typeface="Arial" charset="0"/>
              <a:buNone/>
              <a:tabLst>
                <a:tab pos="363538" algn="l"/>
              </a:tabLst>
              <a:defRPr/>
            </a:pP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537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75" y="17431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6357937" cy="12144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800" b="1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800" b="1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tx2">
                    <a:satMod val="130000"/>
                  </a:schemeClr>
                </a:solidFill>
              </a:rPr>
            </a:br>
            <a:endParaRPr lang="ru-RU" sz="28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357313"/>
            <a:ext cx="8715375" cy="52783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 в сумме </a:t>
            </a:r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1 000 000 руб.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defRPr/>
            </a:pP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Минимальный размер собственного обеспечения СМСП по кредиту:</a:t>
            </a:r>
          </a:p>
          <a:p>
            <a:pPr marL="342900" indent="-342900" algn="ctr"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1 000 000 * 30% = 300 000 руб.</a:t>
            </a:r>
          </a:p>
          <a:p>
            <a:pPr marL="342900" lvl="0" indent="-342900" algn="ctr">
              <a:spcBef>
                <a:spcPts val="180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Максимальный размер поручительства составит:</a:t>
            </a:r>
          </a:p>
          <a:p>
            <a:pPr marL="342900" lvl="0" indent="-342900" algn="ctr"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1 000 000 * 70% = 700 000 руб.</a:t>
            </a:r>
          </a:p>
          <a:p>
            <a:pPr marL="342900" lvl="0" indent="-342900" algn="ctr">
              <a:defRPr/>
            </a:pP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spcBef>
                <a:spcPts val="180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Фонду (разовый платеж):</a:t>
            </a:r>
          </a:p>
          <a:p>
            <a:pPr marL="342900" lvl="0" indent="-342900" algn="ctr">
              <a:spcBef>
                <a:spcPts val="120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700 000 *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1,65 %  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11 550 руб.</a:t>
            </a:r>
          </a:p>
          <a:p>
            <a:pPr marL="342900" indent="-342900">
              <a:defRPr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spcBef>
                <a:spcPts val="1800"/>
              </a:spcBef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Фонду (разовый платеж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для приоритетных видов деятельности: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spcBef>
                <a:spcPts val="1200"/>
              </a:spcBef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700 000 *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0,5%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3 500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	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0" name="Группа 7"/>
          <p:cNvGrpSpPr/>
          <p:nvPr/>
        </p:nvGrpSpPr>
        <p:grpSpPr>
          <a:xfrm>
            <a:off x="251520" y="291250"/>
            <a:ext cx="8588126" cy="955179"/>
            <a:chOff x="36000" y="71439"/>
            <a:chExt cx="9036000" cy="1000107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36000" y="71439"/>
              <a:ext cx="9036000" cy="100010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82550" indent="0" algn="just" eaLnBrk="1" hangingPunct="1">
                <a:buNone/>
                <a:defRPr/>
              </a:pPr>
              <a:endParaRPr lang="en-US" sz="2000" b="1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2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00265" y="159623"/>
              <a:ext cx="2117181" cy="91192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sp>
        <p:nvSpPr>
          <p:cNvPr id="3" name="Прямоугольник 2"/>
          <p:cNvSpPr/>
          <p:nvPr/>
        </p:nvSpPr>
        <p:spPr>
          <a:xfrm>
            <a:off x="611560" y="441649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расчета стоимости </a:t>
            </a: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поручительства </a:t>
            </a:r>
            <a:r>
              <a:rPr lang="ru-RU" b="1" dirty="0">
                <a:solidFill>
                  <a:schemeClr val="tx2">
                    <a:satMod val="13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428625" y="357188"/>
            <a:ext cx="6553200" cy="13573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147474750" y="214747475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Группа 7"/>
          <p:cNvGrpSpPr/>
          <p:nvPr/>
        </p:nvGrpSpPr>
        <p:grpSpPr>
          <a:xfrm>
            <a:off x="251521" y="188640"/>
            <a:ext cx="8640960" cy="882930"/>
            <a:chOff x="36000" y="71439"/>
            <a:chExt cx="9036000" cy="100010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36000" y="71439"/>
              <a:ext cx="9036000" cy="100010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ПРЕИМУЩЕСТВА  ПОРУЧИТЕЛЬСТВА  ФОНДА</a:t>
              </a:r>
            </a:p>
          </p:txBody>
        </p:sp>
        <p:pic>
          <p:nvPicPr>
            <p:cNvPr id="11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54613" y="111492"/>
              <a:ext cx="2376667" cy="92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19051" y="1071569"/>
            <a:ext cx="8982074" cy="5715017"/>
          </a:xfrm>
        </p:spPr>
        <p:txBody>
          <a:bodyPr>
            <a:normAutofit fontScale="92500" lnSpcReduction="10000"/>
          </a:bodyPr>
          <a:lstStyle/>
          <a:p>
            <a:pPr marL="457200" indent="-279400" algn="just" eaLnBrk="1" hangingPunct="1">
              <a:buFont typeface="+mj-lt"/>
              <a:buAutoNum type="arabicPeriod"/>
              <a:defRPr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Поручительство Фонда принимается его партнерами в качестве обеспечения без дисконта, т.е. 1:1.</a:t>
            </a:r>
          </a:p>
          <a:p>
            <a:pPr marL="457200" indent="-279400" algn="just" eaLnBrk="1" hangingPunct="1">
              <a:buFont typeface="+mj-lt"/>
              <a:buAutoNum type="arabicPeriod"/>
              <a:defRPr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Поручительство Фонда не требуется страховать.</a:t>
            </a:r>
          </a:p>
          <a:p>
            <a:pPr marL="457200" indent="-279400" algn="just" eaLnBrk="1" hangingPunct="1">
              <a:buFont typeface="+mj-lt"/>
              <a:buAutoNum type="arabicPeriod"/>
              <a:defRPr/>
            </a:pPr>
            <a:r>
              <a:rPr lang="ru-RU" sz="21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не обременять свое имущество залогом и использовать его без ограничений, экономя денежные средства за счет отсутствия страховых платежей.</a:t>
            </a:r>
          </a:p>
          <a:p>
            <a:pPr marL="457200" indent="-279400" algn="just" eaLnBrk="1" hangingPunct="1">
              <a:buFont typeface="+mj-lt"/>
              <a:buAutoNum type="arabicPeriod"/>
              <a:defRPr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Простота схемы получения – по принципу «единого окна»: не требуется предварительного обращения в Фонд за получением поручительства. Подача заявки осуществляется через партнеров Фонда.</a:t>
            </a:r>
          </a:p>
          <a:p>
            <a:pPr marL="457200" indent="-279400" algn="just" eaLnBrk="1" hangingPunct="1">
              <a:buFont typeface="+mj-lt"/>
              <a:buAutoNum type="arabicPeriod"/>
              <a:defRPr/>
            </a:pPr>
            <a:r>
              <a:rPr lang="ru-RU" sz="21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необходимости сбора документов отдельно для Фонда.</a:t>
            </a:r>
          </a:p>
          <a:p>
            <a:pPr marL="457200" indent="-279400" algn="just" eaLnBrk="1" hangingPunct="1">
              <a:buFont typeface="+mj-lt"/>
              <a:buAutoNum type="arabicPeriod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Быстрота оформления поручительства Фонда - в течение 3-х рабочих дней.</a:t>
            </a:r>
          </a:p>
          <a:p>
            <a:pPr marL="457200" indent="-279400" algn="just" eaLnBrk="1" hangingPunct="1">
              <a:buFont typeface="+mj-lt"/>
              <a:buAutoNum type="arabicPeriod"/>
              <a:defRPr/>
            </a:pPr>
            <a:r>
              <a:rPr lang="ru-RU" sz="21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получения кредита (банковской гарантии) при отсутствии собственного достаточного обеспечения (необходимо не менее 30%).</a:t>
            </a:r>
          </a:p>
          <a:p>
            <a:pPr marL="457200" indent="-279400" algn="just" eaLnBrk="1" hangingPunct="1">
              <a:buFont typeface="+mj-lt"/>
              <a:buAutoNum type="arabicPeriod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Поручительство относится к высокой, второй, категории качества обеспечения (Положение Банка России №254-П).</a:t>
            </a:r>
          </a:p>
          <a:p>
            <a:pPr marL="457200" indent="-279400" algn="just" eaLnBrk="1" hangingPunct="1">
              <a:buFont typeface="+mj-lt"/>
              <a:buAutoNum type="arabicPeriod"/>
              <a:defRPr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оформления «уникального» предмета лизинга по договору финансовой аренды.</a:t>
            </a:r>
          </a:p>
          <a:p>
            <a:pPr marL="457200" indent="-279400" algn="just" eaLnBrk="1" hangingPunct="1">
              <a:buFont typeface="+mj-lt"/>
              <a:buAutoNum type="arabicPeriod"/>
              <a:defRPr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получения поручительства предпринимателями отдаленных от центра территорий Иркутской области.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itchFamily="2" charset="2"/>
              <a:buChar char="Ø"/>
              <a:defRPr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428625" y="357188"/>
            <a:ext cx="6553200" cy="13573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251520" y="1052736"/>
            <a:ext cx="542928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Общая сумма выданных поручительств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1 924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251520" y="187164"/>
            <a:ext cx="8643382" cy="865572"/>
            <a:chOff x="36000" y="71439"/>
            <a:chExt cx="9071481" cy="1000108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6000" y="71439"/>
              <a:ext cx="9068939" cy="10001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ОТРАСЛЕВАЯ  СТРУКТУР  ПОРТФЕЛЯ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ПОРУЧИТЕЛЬСТВ  на 01.01.2016 г.</a:t>
              </a:r>
            </a:p>
          </p:txBody>
        </p:sp>
        <p:pic>
          <p:nvPicPr>
            <p:cNvPr id="13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92918" y="99491"/>
              <a:ext cx="2214563" cy="97205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sp>
        <p:nvSpPr>
          <p:cNvPr id="16" name="Скругленная прямоугольная выноска 15"/>
          <p:cNvSpPr/>
          <p:nvPr/>
        </p:nvSpPr>
        <p:spPr>
          <a:xfrm rot="10800000">
            <a:off x="28573" y="5391149"/>
            <a:ext cx="5479529" cy="1422225"/>
          </a:xfrm>
          <a:prstGeom prst="wedgeRoundRectCallout">
            <a:avLst>
              <a:gd name="adj1" fmla="val -30194"/>
              <a:gd name="adj2" fmla="val 63329"/>
              <a:gd name="adj3" fmla="val 16667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7603" y="5431310"/>
            <a:ext cx="5760640" cy="12003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0"/>
              </a:spcAft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Обрабатывающие производства (13,7%):</a:t>
            </a:r>
          </a:p>
          <a:p>
            <a:pPr indent="324000"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производство прочих неметаллических минеральных продуктов</a:t>
            </a:r>
          </a:p>
          <a:p>
            <a:pPr indent="324000"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производство пищевых продуктов</a:t>
            </a:r>
          </a:p>
          <a:p>
            <a:pPr indent="324000"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производство резиновых и пластмассовых изделий</a:t>
            </a:r>
          </a:p>
          <a:p>
            <a:pPr indent="324000"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текстильное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и швейное производство</a:t>
            </a:r>
          </a:p>
          <a:p>
            <a:pPr indent="324000"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металлургическое производство и проч.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03241951"/>
              </p:ext>
            </p:extLst>
          </p:nvPr>
        </p:nvGraphicFramePr>
        <p:xfrm>
          <a:off x="428626" y="1412775"/>
          <a:ext cx="8391846" cy="4640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0930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428625" y="357188"/>
            <a:ext cx="6553200" cy="13573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97764" y="249565"/>
            <a:ext cx="8748472" cy="893420"/>
            <a:chOff x="197764" y="249564"/>
            <a:chExt cx="8748472" cy="1071545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97764" y="249564"/>
              <a:ext cx="8748472" cy="107154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ЦЕЛЕВОЕ  НАЗНАЧЕНИЕ  КРЕДИТОВ,  ВЫДАННЫХ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ПОД  ПОРУЧИТЕЛЬСТВО  ФОНДА  на 01.01.2016 г.</a:t>
              </a:r>
            </a:p>
          </p:txBody>
        </p:sp>
        <p:pic>
          <p:nvPicPr>
            <p:cNvPr id="12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04248" y="274788"/>
              <a:ext cx="2095773" cy="10463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142844" y="1142984"/>
            <a:ext cx="542928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Общая сумма выданных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кредитов 4 494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01726983"/>
              </p:ext>
            </p:extLst>
          </p:nvPr>
        </p:nvGraphicFramePr>
        <p:xfrm>
          <a:off x="899592" y="1822122"/>
          <a:ext cx="7488832" cy="4526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84122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428625" y="357188"/>
            <a:ext cx="6553200" cy="13573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6000" y="30486"/>
            <a:ext cx="9068939" cy="1041060"/>
            <a:chOff x="36000" y="30486"/>
            <a:chExt cx="9068939" cy="104106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36000" y="71439"/>
              <a:ext cx="9036000" cy="100010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ТЕРРИТОРИИ  ПРЕДОСТАВЛЕНИЯ  ПОРУЧИТЕЛЬСТВ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ФОНДА  на 01.01.2016 г.</a:t>
              </a:r>
            </a:p>
          </p:txBody>
        </p:sp>
        <p:pic>
          <p:nvPicPr>
            <p:cNvPr id="11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20272" y="30486"/>
              <a:ext cx="2084667" cy="80696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grpSp>
        <p:nvGrpSpPr>
          <p:cNvPr id="14" name="Группа 13"/>
          <p:cNvGrpSpPr/>
          <p:nvPr/>
        </p:nvGrpSpPr>
        <p:grpSpPr>
          <a:xfrm>
            <a:off x="4211960" y="1844824"/>
            <a:ext cx="8424416" cy="3380126"/>
            <a:chOff x="5080113" y="1710793"/>
            <a:chExt cx="6261359" cy="3437555"/>
          </a:xfrm>
        </p:grpSpPr>
        <p:sp>
          <p:nvSpPr>
            <p:cNvPr id="13" name="TextBox 12"/>
            <p:cNvSpPr txBox="1"/>
            <p:nvPr/>
          </p:nvSpPr>
          <p:spPr>
            <a:xfrm>
              <a:off x="5080113" y="1930649"/>
              <a:ext cx="3572144" cy="3217699"/>
            </a:xfrm>
            <a:prstGeom prst="rect">
              <a:avLst/>
            </a:prstGeom>
            <a:solidFill>
              <a:srgbClr val="F4FBD9"/>
            </a:solidFill>
          </p:spPr>
          <p:txBody>
            <a:bodyPr wrap="square" lIns="72000" rIns="0" rtlCol="0">
              <a:spAutoFit/>
            </a:bodyPr>
            <a:lstStyle/>
            <a:p>
              <a:pPr algn="ctr"/>
              <a:endParaRPr lang="ru-RU" dirty="0" smtClean="0"/>
            </a:p>
            <a:p>
              <a:pPr algn="ctr"/>
              <a:endParaRPr lang="ru-RU" dirty="0" smtClean="0"/>
            </a:p>
            <a:p>
              <a:pPr algn="ctr"/>
              <a:endParaRPr lang="ru-RU" dirty="0" smtClean="0"/>
            </a:p>
            <a:p>
              <a:pPr algn="ctr"/>
              <a:endParaRPr lang="ru-RU" dirty="0" smtClean="0"/>
            </a:p>
            <a:p>
              <a:pPr algn="ctr"/>
              <a:endParaRPr lang="ru-RU" dirty="0" smtClean="0"/>
            </a:p>
            <a:p>
              <a:pPr algn="ctr"/>
              <a:endParaRPr lang="ru-RU" dirty="0" smtClean="0"/>
            </a:p>
            <a:p>
              <a:pPr algn="ctr"/>
              <a:endParaRPr lang="ru-RU" dirty="0" smtClean="0"/>
            </a:p>
            <a:p>
              <a:pPr algn="ctr"/>
              <a:r>
                <a:rPr lang="ru-RU" sz="1600" b="1" u="sng" dirty="0" smtClean="0">
                  <a:latin typeface="Times New Roman" pitchFamily="18" charset="0"/>
                  <a:cs typeface="Times New Roman" pitchFamily="18" charset="0"/>
                </a:rPr>
                <a:t>город Иркутск</a:t>
              </a:r>
            </a:p>
            <a:p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 - количество сделок 369 (из 505);</a:t>
              </a:r>
            </a:p>
            <a:p>
              <a:pPr>
                <a:lnSpc>
                  <a:spcPct val="130000"/>
                </a:lnSpc>
              </a:pPr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 - выдано поручительств 1 442 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млн.руб</a:t>
              </a:r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. (из 1 924);</a:t>
              </a:r>
            </a:p>
            <a:p>
              <a:pPr>
                <a:lnSpc>
                  <a:spcPct val="130000"/>
                </a:lnSpc>
              </a:pPr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 - выдано кредитов 3 202 млн.руб. (из 4 494).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2" name="Диаграмма 11"/>
            <p:cNvGraphicFramePr/>
            <p:nvPr>
              <p:extLst/>
            </p:nvPr>
          </p:nvGraphicFramePr>
          <p:xfrm>
            <a:off x="5840748" y="1710793"/>
            <a:ext cx="5500724" cy="23145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5" name="TextBox 14"/>
          <p:cNvSpPr txBox="1"/>
          <p:nvPr/>
        </p:nvSpPr>
        <p:spPr>
          <a:xfrm>
            <a:off x="2915816" y="1196752"/>
            <a:ext cx="392909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25 из 42 муниципальных образований Иркутской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33372041"/>
              </p:ext>
            </p:extLst>
          </p:nvPr>
        </p:nvGraphicFramePr>
        <p:xfrm>
          <a:off x="107504" y="1196752"/>
          <a:ext cx="8910637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176150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05405"/>
            <a:ext cx="955421" cy="65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0688" y="1859310"/>
            <a:ext cx="1140256" cy="454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9" descr="C:\Users\Быков\Desktop\Техзадания\техзадание 24.11.2010\Рафт лизинг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3143249"/>
            <a:ext cx="1408914" cy="42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73110" y="6000769"/>
            <a:ext cx="1578821" cy="4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0596" y="5072074"/>
            <a:ext cx="1486233" cy="51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0597" y="2258912"/>
            <a:ext cx="1674964" cy="424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5"/>
          <p:cNvPicPr>
            <a:picLocks noChangeAspect="1" noChangeArrowheads="1"/>
          </p:cNvPicPr>
          <p:nvPr/>
        </p:nvPicPr>
        <p:blipFill>
          <a:blip r:embed="rId8" cstate="print"/>
          <a:srcRect t="7896" b="13155"/>
          <a:stretch>
            <a:fillRect/>
          </a:stretch>
        </p:blipFill>
        <p:spPr bwMode="auto">
          <a:xfrm>
            <a:off x="5355521" y="2041341"/>
            <a:ext cx="926883" cy="4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6458" y="2927470"/>
            <a:ext cx="1408801" cy="352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6"/>
          <p:cNvPicPr>
            <a:picLocks noChangeAspect="1" noChangeArrowheads="1"/>
          </p:cNvPicPr>
          <p:nvPr/>
        </p:nvPicPr>
        <p:blipFill>
          <a:blip r:embed="rId10" cstate="print"/>
          <a:srcRect t="21635" b="35096"/>
          <a:stretch>
            <a:fillRect/>
          </a:stretch>
        </p:blipFill>
        <p:spPr bwMode="auto">
          <a:xfrm>
            <a:off x="5230108" y="2670066"/>
            <a:ext cx="1103672" cy="382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Рисунок 53" descr="АТБ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787530" y="3722970"/>
            <a:ext cx="1098442" cy="500066"/>
          </a:xfrm>
          <a:prstGeom prst="rect">
            <a:avLst/>
          </a:prstGeom>
        </p:spPr>
      </p:pic>
      <p:pic>
        <p:nvPicPr>
          <p:cNvPr id="56" name="Picture 2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21336" y="6107830"/>
            <a:ext cx="1490753" cy="42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Рисунок 57" descr="юниаструм.jpg"/>
          <p:cNvPicPr>
            <a:picLocks noChangeAspect="1"/>
          </p:cNvPicPr>
          <p:nvPr/>
        </p:nvPicPr>
        <p:blipFill>
          <a:blip r:embed="rId13" cstate="print"/>
          <a:srcRect r="55202" b="84515"/>
          <a:stretch>
            <a:fillRect/>
          </a:stretch>
        </p:blipFill>
        <p:spPr>
          <a:xfrm>
            <a:off x="525043" y="5416585"/>
            <a:ext cx="1407670" cy="422301"/>
          </a:xfrm>
          <a:prstGeom prst="rect">
            <a:avLst/>
          </a:prstGeom>
        </p:spPr>
      </p:pic>
      <p:pic>
        <p:nvPicPr>
          <p:cNvPr id="61" name="Рисунок 60" descr="Логотип Уралсиб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164012" y="3240908"/>
            <a:ext cx="1242415" cy="428628"/>
          </a:xfrm>
          <a:prstGeom prst="rect">
            <a:avLst/>
          </a:prstGeom>
        </p:spPr>
      </p:pic>
      <p:pic>
        <p:nvPicPr>
          <p:cNvPr id="62" name="Рисунок 61" descr="Примсоцбанк.png"/>
          <p:cNvPicPr>
            <a:picLocks noChangeAspect="1"/>
          </p:cNvPicPr>
          <p:nvPr/>
        </p:nvPicPr>
        <p:blipFill>
          <a:blip r:embed="rId15" cstate="print"/>
          <a:srcRect t="36786"/>
          <a:stretch>
            <a:fillRect/>
          </a:stretch>
        </p:blipFill>
        <p:spPr>
          <a:xfrm>
            <a:off x="500034" y="6072205"/>
            <a:ext cx="1457688" cy="36381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6" cstate="print"/>
          <a:srcRect l="6178" t="36804" r="6095" b="38146"/>
          <a:stretch>
            <a:fillRect/>
          </a:stretch>
        </p:blipFill>
        <p:spPr bwMode="auto">
          <a:xfrm>
            <a:off x="7524328" y="4242194"/>
            <a:ext cx="1405390" cy="325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Рисунок 28" descr="Росгосстрахбанк.jpg"/>
          <p:cNvPicPr>
            <a:picLocks noChangeAspect="1"/>
          </p:cNvPicPr>
          <p:nvPr/>
        </p:nvPicPr>
        <p:blipFill>
          <a:blip r:embed="rId17" cstate="print"/>
          <a:srcRect t="25415" b="23754"/>
          <a:stretch>
            <a:fillRect/>
          </a:stretch>
        </p:blipFill>
        <p:spPr>
          <a:xfrm>
            <a:off x="2525130" y="4525309"/>
            <a:ext cx="2143140" cy="367399"/>
          </a:xfrm>
          <a:prstGeom prst="rect">
            <a:avLst/>
          </a:prstGeom>
        </p:spPr>
      </p:pic>
      <p:grpSp>
        <p:nvGrpSpPr>
          <p:cNvPr id="30" name="Группа 29"/>
          <p:cNvGrpSpPr/>
          <p:nvPr/>
        </p:nvGrpSpPr>
        <p:grpSpPr>
          <a:xfrm>
            <a:off x="52374" y="0"/>
            <a:ext cx="9091626" cy="1643050"/>
            <a:chOff x="-340222" y="-2255506"/>
            <a:chExt cx="9091626" cy="164305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-340222" y="-2200273"/>
              <a:ext cx="9036000" cy="15878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0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6"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СПАСИБО  ЗА  ВНИМАНИЕ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0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fontAlgn="auto">
                <a:spcAft>
                  <a:spcPts val="0"/>
                </a:spcAft>
                <a:defRPr/>
              </a:pPr>
              <a:r>
                <a:rPr lang="ru-RU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</a:t>
              </a:r>
              <a:r>
                <a:rPr lang="ru-RU" sz="20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Иркутск, ул. Рабочая 2 «А», Бизнес-центр «Премьер», офис 501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Тел. (3952) 25-85-20            </a:t>
              </a:r>
              <a:r>
                <a:rPr 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www.fondirk.ru</a:t>
              </a:r>
              <a:endParaRPr lang="ru-RU" sz="2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2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6536841" y="-2255506"/>
              <a:ext cx="2214563" cy="8572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pic>
        <p:nvPicPr>
          <p:cNvPr id="1026" name="Picture 2" descr="C:\Users\kreshchik\Pictures\7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760688" y="3096384"/>
            <a:ext cx="1325777" cy="356940"/>
          </a:xfrm>
          <a:prstGeom prst="rect">
            <a:avLst/>
          </a:prstGeom>
          <a:noFill/>
        </p:spPr>
      </p:pic>
      <p:pic>
        <p:nvPicPr>
          <p:cNvPr id="2" name="Picture 2" descr="Y:\Говорина Г.С\все логотипы\для размещения на сайте\россельхбанк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60128" y="4103362"/>
            <a:ext cx="1575815" cy="331751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27435" y="4699722"/>
            <a:ext cx="1202885" cy="479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 descr="C:\Users\ushakova\Desktop\logo[1].gif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980920" y="5166372"/>
            <a:ext cx="617802" cy="617802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619880" y="4910859"/>
            <a:ext cx="713900" cy="7130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182099" y="4435876"/>
            <a:ext cx="1658127" cy="4140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45385" y="3341517"/>
            <a:ext cx="566984" cy="6337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5304139" y="6329527"/>
            <a:ext cx="1200135" cy="28756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5361662" y="3825199"/>
            <a:ext cx="920742" cy="5615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182100" y="5673729"/>
            <a:ext cx="1582516" cy="389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745305" y="2502576"/>
            <a:ext cx="1171575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920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428625" y="357188"/>
            <a:ext cx="6553200" cy="13573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sp>
        <p:nvSpPr>
          <p:cNvPr id="6150" name="TextBox 7"/>
          <p:cNvSpPr txBox="1">
            <a:spLocks noChangeArrowheads="1"/>
          </p:cNvSpPr>
          <p:nvPr/>
        </p:nvSpPr>
        <p:spPr bwMode="auto">
          <a:xfrm>
            <a:off x="247353" y="5161908"/>
            <a:ext cx="8625247" cy="14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200" dirty="0" smtClean="0">
                <a:cs typeface="Times New Roman" pitchFamily="18" charset="0"/>
              </a:rPr>
              <a:t>Источник: </a:t>
            </a:r>
            <a:r>
              <a:rPr lang="en-US" sz="1200" dirty="0" smtClean="0">
                <a:cs typeface="Times New Roman" pitchFamily="18" charset="0"/>
              </a:rPr>
              <a:t>http</a:t>
            </a:r>
            <a:r>
              <a:rPr lang="en-US" sz="1200" dirty="0">
                <a:cs typeface="Times New Roman" pitchFamily="18" charset="0"/>
              </a:rPr>
              <a:t>://</a:t>
            </a:r>
            <a:r>
              <a:rPr lang="en-US" sz="1200" dirty="0" smtClean="0">
                <a:cs typeface="Times New Roman" pitchFamily="18" charset="0"/>
              </a:rPr>
              <a:t>www.cbr.ru/DKP/iubk/iubk_15-2</a:t>
            </a:r>
            <a:endParaRPr lang="ru-RU" sz="1200" dirty="0" smtClean="0">
              <a:cs typeface="Times New Roman" pitchFamily="18" charset="0"/>
            </a:endParaRPr>
          </a:p>
          <a:p>
            <a:pPr marL="342900" indent="-342900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1600" b="1" dirty="0">
              <a:latin typeface="+mn-lt"/>
              <a:cs typeface="Times New Roman" pitchFamily="18" charset="0"/>
            </a:endParaRPr>
          </a:p>
          <a:p>
            <a:pPr marL="342900" indent="-342900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В текущей экономической ситуации Национальная гарантийная система </a:t>
            </a:r>
          </a:p>
          <a:p>
            <a:pPr marL="342900" indent="-342900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является одним из важнейших инструментов поддержки МСБ</a:t>
            </a:r>
          </a:p>
          <a:p>
            <a:pPr marL="342900" indent="-342900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1200" dirty="0">
              <a:solidFill>
                <a:srgbClr val="0070C0"/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7" name="Группа 7"/>
          <p:cNvGrpSpPr/>
          <p:nvPr/>
        </p:nvGrpSpPr>
        <p:grpSpPr>
          <a:xfrm>
            <a:off x="247353" y="232853"/>
            <a:ext cx="8715375" cy="889156"/>
            <a:chOff x="237251" y="273492"/>
            <a:chExt cx="8715375" cy="88915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37251" y="273492"/>
              <a:ext cx="8715375" cy="88915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ИНДЕКСЫ ИЗМЕНЕНИЯ ОТДЕЛЬНЫХ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УСЛОВИЙ КРЕДИТОВАНИЯ МСБ (%)</a:t>
              </a:r>
            </a:p>
          </p:txBody>
        </p:sp>
        <p:pic>
          <p:nvPicPr>
            <p:cNvPr id="9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04991" y="273492"/>
              <a:ext cx="2214563" cy="8572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76" y="1340768"/>
            <a:ext cx="8716480" cy="367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331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428625" y="357188"/>
            <a:ext cx="6553200" cy="13573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grpSp>
        <p:nvGrpSpPr>
          <p:cNvPr id="7" name="Группа 7"/>
          <p:cNvGrpSpPr/>
          <p:nvPr/>
        </p:nvGrpSpPr>
        <p:grpSpPr>
          <a:xfrm>
            <a:off x="247353" y="232853"/>
            <a:ext cx="8715375" cy="889156"/>
            <a:chOff x="237251" y="273492"/>
            <a:chExt cx="8715375" cy="88915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37251" y="273492"/>
              <a:ext cx="8715375" cy="88915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9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НАЦИОНАЛЬНАЯ ГАРАНТИЙНАЯ СИСТЕМА (НГС)</a:t>
              </a:r>
            </a:p>
          </p:txBody>
        </p:sp>
        <p:pic>
          <p:nvPicPr>
            <p:cNvPr id="9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04991" y="273492"/>
              <a:ext cx="2214563" cy="8572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217" y="1246344"/>
            <a:ext cx="86391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401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428625" y="357188"/>
            <a:ext cx="6553200" cy="13573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sp>
        <p:nvSpPr>
          <p:cNvPr id="6150" name="TextBox 7"/>
          <p:cNvSpPr txBox="1">
            <a:spLocks noChangeArrowheads="1"/>
          </p:cNvSpPr>
          <p:nvPr/>
        </p:nvSpPr>
        <p:spPr bwMode="auto">
          <a:xfrm>
            <a:off x="214282" y="1142984"/>
            <a:ext cx="8715375" cy="568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 smtClean="0">
                <a:cs typeface="Times New Roman" pitchFamily="18" charset="0"/>
              </a:rPr>
              <a:t>   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 поддержки субъектов малого и среднего предпринимательства «Иркутский областной гарантийный фонд» – </a:t>
            </a:r>
            <a:endParaRPr lang="en-U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некоммерческая организация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созданная в соответствии с:</a:t>
            </a:r>
            <a:endParaRPr lang="en-U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1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Распоряжением Правительства Иркутской области от 26 октября 2009 года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295/103-рп</a:t>
            </a: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министерства экономического развития, труда, науки и высшей школы Иркутской области от 18 ноября 2009 года № 88-мпр</a:t>
            </a: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системы гарантий, предусматривающей предоставление поручительств Фонда по обязательствам МСБ, основанным на:</a:t>
            </a:r>
          </a:p>
          <a:p>
            <a:pPr marL="625475" indent="-625475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кредитных договорах;</a:t>
            </a:r>
          </a:p>
          <a:p>
            <a:pPr marL="625475" indent="-625475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договорах о предоставлении банковской гарантии;</a:t>
            </a:r>
          </a:p>
          <a:p>
            <a:pPr marL="625475" indent="-625475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договорах финансовой аренды (лизинга)</a:t>
            </a:r>
          </a:p>
          <a:p>
            <a:pPr marL="625475" indent="-625475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доступа субъектов малого и среднего предпринимательства и организаций, образующих инфраструктуру поддержки СМСП, к кредитным и иным финансовым ресурсам в Иркутской области.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charset="0"/>
              <a:buChar char="•"/>
            </a:pPr>
            <a:endParaRPr lang="ru-RU" sz="1050" b="1" dirty="0">
              <a:latin typeface="+mn-lt"/>
              <a:cs typeface="Times New Roman" pitchFamily="18" charset="0"/>
            </a:endParaRPr>
          </a:p>
        </p:txBody>
      </p:sp>
      <p:grpSp>
        <p:nvGrpSpPr>
          <p:cNvPr id="7" name="Группа 7"/>
          <p:cNvGrpSpPr/>
          <p:nvPr/>
        </p:nvGrpSpPr>
        <p:grpSpPr>
          <a:xfrm>
            <a:off x="214281" y="232853"/>
            <a:ext cx="8715375" cy="907729"/>
            <a:chOff x="204179" y="273492"/>
            <a:chExt cx="8715375" cy="90772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04179" y="292065"/>
              <a:ext cx="8715375" cy="88915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ЦЕЛЬ  СОЗДАНИЯ  ФОНДА (1)</a:t>
              </a:r>
            </a:p>
          </p:txBody>
        </p:sp>
        <p:pic>
          <p:nvPicPr>
            <p:cNvPr id="9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04991" y="273492"/>
              <a:ext cx="2214563" cy="8572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302765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428625" y="357188"/>
            <a:ext cx="6553200" cy="13573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sp>
        <p:nvSpPr>
          <p:cNvPr id="6150" name="TextBox 7"/>
          <p:cNvSpPr txBox="1">
            <a:spLocks noChangeArrowheads="1"/>
          </p:cNvSpPr>
          <p:nvPr/>
        </p:nvSpPr>
        <p:spPr bwMode="auto">
          <a:xfrm>
            <a:off x="214282" y="1142984"/>
            <a:ext cx="8715375" cy="1901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 smtClean="0">
                <a:cs typeface="Times New Roman" pitchFamily="18" charset="0"/>
              </a:rPr>
              <a:t>     </a:t>
            </a:r>
            <a:endParaRPr lang="en-US" sz="2000" b="1" dirty="0" smtClean="0">
              <a:cs typeface="Times New Roman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000" b="1" dirty="0">
              <a:latin typeface="+mn-lt"/>
              <a:cs typeface="Times New Roman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000" b="1" dirty="0" smtClean="0">
              <a:latin typeface="+mn-lt"/>
              <a:cs typeface="Times New Roman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000" b="1" dirty="0">
              <a:latin typeface="+mn-lt"/>
              <a:cs typeface="Times New Roman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000" b="1" dirty="0" smtClean="0">
              <a:latin typeface="+mn-lt"/>
              <a:cs typeface="Times New Roman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1050" b="1" dirty="0">
              <a:latin typeface="+mn-lt"/>
              <a:cs typeface="Times New Roman" pitchFamily="18" charset="0"/>
            </a:endParaRPr>
          </a:p>
        </p:txBody>
      </p:sp>
      <p:grpSp>
        <p:nvGrpSpPr>
          <p:cNvPr id="7" name="Группа 7"/>
          <p:cNvGrpSpPr/>
          <p:nvPr/>
        </p:nvGrpSpPr>
        <p:grpSpPr>
          <a:xfrm>
            <a:off x="214282" y="243377"/>
            <a:ext cx="8715375" cy="830515"/>
            <a:chOff x="36000" y="142867"/>
            <a:chExt cx="8908270" cy="92867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6000" y="142867"/>
              <a:ext cx="8908270" cy="92867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ЦЕЛЬ  СОЗДАНИЯ  ФОНДА (2)</a:t>
              </a:r>
            </a:p>
          </p:txBody>
        </p:sp>
        <p:pic>
          <p:nvPicPr>
            <p:cNvPr id="9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10432" y="142867"/>
              <a:ext cx="2214563" cy="8572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54" y="1073893"/>
            <a:ext cx="8434030" cy="560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595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428625" y="357188"/>
            <a:ext cx="6553200" cy="13573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sp>
        <p:nvSpPr>
          <p:cNvPr id="6150" name="TextBox 7"/>
          <p:cNvSpPr txBox="1">
            <a:spLocks noChangeArrowheads="1"/>
          </p:cNvSpPr>
          <p:nvPr/>
        </p:nvSpPr>
        <p:spPr bwMode="auto">
          <a:xfrm>
            <a:off x="214282" y="1142984"/>
            <a:ext cx="8715375" cy="548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СМСП подпадающий под критерии Федерального закона от 24 июля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2007г.</a:t>
            </a:r>
            <a:b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209-ФЗ</a:t>
            </a:r>
            <a:endParaRPr lang="en-US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000" b="1" dirty="0">
              <a:latin typeface="+mn-lt"/>
              <a:cs typeface="Times New Roman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2000" b="1" dirty="0">
              <a:latin typeface="+mn-lt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1000" b="1" dirty="0" smtClean="0">
              <a:latin typeface="+mn-lt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1000" b="1" dirty="0">
              <a:latin typeface="+mn-lt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1000" b="1" dirty="0" smtClean="0">
              <a:latin typeface="+mn-lt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1000" b="1" dirty="0">
              <a:latin typeface="+mn-lt"/>
              <a:cs typeface="Times New Roman" pitchFamily="18" charset="0"/>
            </a:endParaRPr>
          </a:p>
          <a:p>
            <a:endParaRPr lang="ru-RU" sz="1000" b="1" dirty="0">
              <a:latin typeface="+mn-lt"/>
              <a:cs typeface="Times New Roman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000" b="1" dirty="0" smtClean="0">
              <a:latin typeface="+mn-lt"/>
              <a:cs typeface="Times New Roman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СМСП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зарегистрированный и осуществляющий деятельность на территории Иркутской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</a:p>
          <a:p>
            <a:pPr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ru-RU" sz="1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СМСП не имеющий на последнюю отчетную дату просроченной задолженности по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заработной плате, по начисленным налогам, сборам и иным обязательным платежам в бюджет и соответствующие внебюджетные органы</a:t>
            </a: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СМСП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которого не применялись процедуры несостоятельности (банкротства) либо санкции в виде аннулирования или приостановления действия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лицензии</a:t>
            </a:r>
          </a:p>
          <a:p>
            <a:pPr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1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Предоставившим обеспечение по договору не менее 30%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7"/>
          <p:cNvGrpSpPr/>
          <p:nvPr/>
        </p:nvGrpSpPr>
        <p:grpSpPr>
          <a:xfrm>
            <a:off x="214282" y="262235"/>
            <a:ext cx="8683462" cy="728906"/>
            <a:chOff x="109699" y="109581"/>
            <a:chExt cx="8962301" cy="96196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09699" y="109581"/>
              <a:ext cx="8962301" cy="9619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КТО  МОЖЕТ  ПОЛУЧИТЬ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ПОРУЧИТЕЛЬСТВО  ФОНДА</a:t>
              </a:r>
            </a:p>
          </p:txBody>
        </p:sp>
        <p:pic>
          <p:nvPicPr>
            <p:cNvPr id="9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45579" y="109581"/>
              <a:ext cx="2214562" cy="9579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809942"/>
            <a:ext cx="826770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357313"/>
            <a:ext cx="8391525" cy="502401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являющимся кредитными, страховыми организациями                                                               (за исключением потребительских кооперативов),                                          инвестиционными фондами, негосударственными                                                                              пенсионными фондами, профессиональными                                                                                  участниками рынка ценных бумаг, ломбардами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являющимся участниками соглашений                                                                                    о разделе продукции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осуществляющим предпринимательскую                                                                        деятельность в сфере игорного бизнеса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являющимся в порядке, установленном                                                                     законодательством РФ о валютном регулировании                                                                и валютном контроле, нерезидентами РФ,                                                                              за исключением случаев, предусмотренных                                                     международными договорами РФ</a:t>
            </a:r>
          </a:p>
          <a:p>
            <a:pPr algn="just" eaLnBrk="1" fontAlgn="auto" hangingPunct="1">
              <a:spcAft>
                <a:spcPts val="0"/>
              </a:spcAft>
              <a:buNone/>
              <a:defRPr/>
            </a:pP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" name="Группа 7"/>
          <p:cNvGrpSpPr/>
          <p:nvPr/>
        </p:nvGrpSpPr>
        <p:grpSpPr>
          <a:xfrm>
            <a:off x="221704" y="299559"/>
            <a:ext cx="8670776" cy="897193"/>
            <a:chOff x="-47921" y="-6249"/>
            <a:chExt cx="9046051" cy="1000107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-47921" y="-6249"/>
              <a:ext cx="9036000" cy="100010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ПОРУЧИТЕЛЬСТВО  ФОНДА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НЕ  ПРЕДОСТАВЛЯЕТСЯ</a:t>
              </a:r>
            </a:p>
          </p:txBody>
        </p:sp>
        <p:pic>
          <p:nvPicPr>
            <p:cNvPr id="9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83566" y="28647"/>
              <a:ext cx="2214564" cy="8572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164" y="1484784"/>
            <a:ext cx="2822054" cy="4430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32" name="Группа 7"/>
          <p:cNvGrpSpPr/>
          <p:nvPr/>
        </p:nvGrpSpPr>
        <p:grpSpPr>
          <a:xfrm>
            <a:off x="275683" y="244259"/>
            <a:ext cx="8702570" cy="808477"/>
            <a:chOff x="379497" y="78117"/>
            <a:chExt cx="8835378" cy="836222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379497" y="78117"/>
              <a:ext cx="8835378" cy="83622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СХЕМА  РАБОТЫ  ФОНДА</a:t>
              </a:r>
            </a:p>
          </p:txBody>
        </p:sp>
        <p:pic>
          <p:nvPicPr>
            <p:cNvPr id="43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46120" y="78117"/>
              <a:ext cx="2160240" cy="83622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pic>
        <p:nvPicPr>
          <p:cNvPr id="42" name="Рисунок 41" descr="Схем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5683" y="1196752"/>
            <a:ext cx="8592634" cy="4849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3" name="Заголовок 2"/>
          <p:cNvSpPr>
            <a:spLocks noGrp="1"/>
          </p:cNvSpPr>
          <p:nvPr>
            <p:ph type="title"/>
          </p:nvPr>
        </p:nvSpPr>
        <p:spPr>
          <a:xfrm>
            <a:off x="428625" y="1196752"/>
            <a:ext cx="6553200" cy="28803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r>
              <a:rPr lang="ru-RU" sz="3600" b="1" dirty="0" smtClean="0">
                <a:solidFill>
                  <a:srgbClr val="11488B"/>
                </a:solidFill>
              </a:rPr>
              <a:t/>
            </a:r>
            <a:br>
              <a:rPr lang="ru-RU" sz="3600" b="1" dirty="0" smtClean="0">
                <a:solidFill>
                  <a:srgbClr val="11488B"/>
                </a:solidFill>
              </a:rPr>
            </a:br>
            <a:endParaRPr lang="ru-RU" sz="3600" b="1" dirty="0" smtClean="0">
              <a:solidFill>
                <a:srgbClr val="11488B"/>
              </a:solidFill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147474750" y="2147474750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Группа 7"/>
          <p:cNvGrpSpPr/>
          <p:nvPr/>
        </p:nvGrpSpPr>
        <p:grpSpPr>
          <a:xfrm>
            <a:off x="282980" y="193930"/>
            <a:ext cx="8630237" cy="848124"/>
            <a:chOff x="68939" y="-43712"/>
            <a:chExt cx="9036000" cy="102174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68939" y="-43712"/>
              <a:ext cx="9036000" cy="10217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ПРЕДОСТАВЛЕНИЕ  ПОРУЧИТЕЛЬСТВ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по  кредитным  договорам</a:t>
              </a:r>
            </a:p>
          </p:txBody>
        </p:sp>
        <p:pic>
          <p:nvPicPr>
            <p:cNvPr id="11" name="Рисунок 6" descr="D:\common\СМИ\logo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61430" y="-13025"/>
              <a:ext cx="2214563" cy="91717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  <a:miter lim="800000"/>
              <a:headEnd/>
              <a:tailEnd/>
            </a:ln>
          </p:spPr>
        </p:pic>
      </p:grp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126404" y="1067527"/>
            <a:ext cx="8786813" cy="5312321"/>
          </a:xfrm>
        </p:spPr>
        <p:txBody>
          <a:bodyPr/>
          <a:lstStyle/>
          <a:p>
            <a:pPr marL="365125" indent="-282575" algn="ctr" eaLnBrk="1" hangingPunct="1">
              <a:buFont typeface="Arial" charset="0"/>
              <a:buNone/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Фонду составляет: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just" eaLnBrk="1" hangingPunct="1">
              <a:buNone/>
              <a:defRPr/>
            </a:pPr>
            <a:endParaRPr lang="en-US" sz="1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just" eaLnBrk="1" hangingPunct="1">
              <a:buNone/>
              <a:defRPr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125" indent="-282575" algn="just" eaLnBrk="1" hangingPunct="1">
              <a:buFont typeface="Arial" charset="0"/>
              <a:buNone/>
              <a:defRPr/>
            </a:pP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125" indent="-282575" algn="just" eaLnBrk="1" hangingPunct="1">
              <a:buFont typeface="Arial" charset="0"/>
              <a:buNone/>
              <a:defRPr/>
            </a:pP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1095044"/>
              </p:ext>
            </p:extLst>
          </p:nvPr>
        </p:nvGraphicFramePr>
        <p:xfrm>
          <a:off x="251521" y="1628799"/>
          <a:ext cx="8661696" cy="460851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672585"/>
                <a:gridCol w="3989111"/>
              </a:tblGrid>
              <a:tr h="8198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МСП,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осуществляющих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приоритетные виды экономической деятельности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873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0,5 %</a:t>
                      </a:r>
                    </a:p>
                    <a:p>
                      <a:pPr indent="3873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суммы поручительства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67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СМСП, осуществляющих приоритетные виды экономической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деятельности*,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привлекающие поручительство Фонда по кредитному договору: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сумма от 1 000 000 до 3 000 000 рублей,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срок не более 5 лет,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кредитования –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инвестирование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873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3873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3873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0 %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44769">
                <a:tc>
                  <a:txBody>
                    <a:bodyPr/>
                    <a:lstStyle/>
                    <a:p>
                      <a:pPr indent="2159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прочих СМСП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873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1,65% от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суммы поручительства на дату заключения договора поручительства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63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</a:t>
                      </a:r>
                      <a:r>
                        <a:rPr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СМСП, осуществляющих </a:t>
                      </a: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сфере торговли 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125" algn="l"/>
                        </a:tabLst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1,65 % </a:t>
                      </a: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годовых</a:t>
                      </a:r>
                      <a:r>
                        <a:rPr lang="en-US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суммы поручительства на дату заключения договора поручительства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3855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17096</TotalTime>
  <Words>678</Words>
  <Application>Microsoft Office PowerPoint</Application>
  <PresentationFormat>Экран (4:3)</PresentationFormat>
  <Paragraphs>192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</vt:lpstr>
      <vt:lpstr>  </vt:lpstr>
      <vt:lpstr>  </vt:lpstr>
      <vt:lpstr>  </vt:lpstr>
      <vt:lpstr>  </vt:lpstr>
      <vt:lpstr>  </vt:lpstr>
      <vt:lpstr>Слайд 7</vt:lpstr>
      <vt:lpstr>Слайд 8</vt:lpstr>
      <vt:lpstr>  </vt:lpstr>
      <vt:lpstr>  </vt:lpstr>
      <vt:lpstr>    </vt:lpstr>
      <vt:lpstr>  </vt:lpstr>
      <vt:lpstr>  </vt:lpstr>
      <vt:lpstr>  </vt:lpstr>
      <vt:lpstr>  </vt:lpstr>
      <vt:lpstr>Слайд 16</vt:lpstr>
    </vt:vector>
  </TitlesOfParts>
  <Company>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1</dc:creator>
  <cp:lastModifiedBy>Виталий</cp:lastModifiedBy>
  <cp:revision>4110</cp:revision>
  <dcterms:created xsi:type="dcterms:W3CDTF">2010-05-19T15:48:38Z</dcterms:created>
  <dcterms:modified xsi:type="dcterms:W3CDTF">2016-01-22T04:38:28Z</dcterms:modified>
</cp:coreProperties>
</file>